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75" r:id="rId4"/>
    <p:sldId id="274" r:id="rId5"/>
    <p:sldId id="276" r:id="rId6"/>
    <p:sldId id="260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71" r:id="rId18"/>
    <p:sldId id="289" r:id="rId19"/>
    <p:sldId id="290" r:id="rId20"/>
    <p:sldId id="291" r:id="rId21"/>
    <p:sldId id="272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36" r:id="rId32"/>
    <p:sldId id="304" r:id="rId33"/>
    <p:sldId id="268" r:id="rId34"/>
    <p:sldId id="305" r:id="rId35"/>
    <p:sldId id="306" r:id="rId36"/>
    <p:sldId id="307" r:id="rId37"/>
    <p:sldId id="301" r:id="rId38"/>
    <p:sldId id="308" r:id="rId39"/>
    <p:sldId id="309" r:id="rId40"/>
    <p:sldId id="310" r:id="rId41"/>
    <p:sldId id="311" r:id="rId42"/>
    <p:sldId id="269" r:id="rId43"/>
    <p:sldId id="312" r:id="rId44"/>
    <p:sldId id="313" r:id="rId45"/>
    <p:sldId id="314" r:id="rId46"/>
    <p:sldId id="315" r:id="rId47"/>
    <p:sldId id="319" r:id="rId48"/>
    <p:sldId id="320" r:id="rId49"/>
    <p:sldId id="321" r:id="rId50"/>
    <p:sldId id="322" r:id="rId51"/>
    <p:sldId id="337" r:id="rId52"/>
    <p:sldId id="338" r:id="rId53"/>
    <p:sldId id="263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262" r:id="rId62"/>
    <p:sldId id="323" r:id="rId63"/>
    <p:sldId id="324" r:id="rId64"/>
    <p:sldId id="334" r:id="rId65"/>
    <p:sldId id="339" r:id="rId66"/>
    <p:sldId id="340" r:id="rId67"/>
    <p:sldId id="341" r:id="rId68"/>
    <p:sldId id="342" r:id="rId69"/>
    <p:sldId id="346" r:id="rId70"/>
    <p:sldId id="347" r:id="rId71"/>
    <p:sldId id="348" r:id="rId72"/>
    <p:sldId id="349" r:id="rId73"/>
    <p:sldId id="273" r:id="rId7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84" y="-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2604" y="-6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A2892-B717-433F-8F08-8EF47E598A00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C2557-FB89-4D82-A8FA-9214A94342C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C2557-FB89-4D82-A8FA-9214A94342C7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C2557-FB89-4D82-A8FA-9214A94342C7}" type="slidenum">
              <a:rPr lang="fr-FR" smtClean="0"/>
              <a:pPr/>
              <a:t>43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C2557-FB89-4D82-A8FA-9214A94342C7}" type="slidenum">
              <a:rPr lang="fr-FR" smtClean="0"/>
              <a:pPr/>
              <a:t>44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C2557-FB89-4D82-A8FA-9214A94342C7}" type="slidenum">
              <a:rPr lang="fr-FR" smtClean="0"/>
              <a:pPr/>
              <a:t>45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C2557-FB89-4D82-A8FA-9214A94342C7}" type="slidenum">
              <a:rPr lang="fr-FR" smtClean="0"/>
              <a:pPr/>
              <a:t>46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584F3-99F4-4CAB-B153-DC847806085F}" type="datetimeFigureOut">
              <a:rPr lang="fr-FR" smtClean="0"/>
              <a:pPr/>
              <a:t>01/06/2021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E3D19-8C9F-4280-BB9B-5A134F95F48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0" y="2492896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j-ea"/>
                <a:cs typeface="+mj-cs"/>
              </a:rPr>
              <a:t>Laïka</a:t>
            </a:r>
            <a:endParaRPr kumimoji="0" lang="fr-FR" sz="9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lque constellation.png"/>
          <p:cNvPicPr>
            <a:picLocks noChangeAspect="1"/>
          </p:cNvPicPr>
          <p:nvPr/>
        </p:nvPicPr>
        <p:blipFill>
          <a:blip r:embed="rId2" cstate="print"/>
          <a:srcRect l="27657" t="9878" b="19004"/>
          <a:stretch>
            <a:fillRect/>
          </a:stretch>
        </p:blipFill>
        <p:spPr>
          <a:xfrm>
            <a:off x="251520" y="1124744"/>
            <a:ext cx="5256584" cy="516762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619672" y="55892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Constellations connues par </a:t>
            </a:r>
            <a:r>
              <a:rPr lang="fr-FR" sz="24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lque constellation.png"/>
          <p:cNvPicPr>
            <a:picLocks noChangeAspect="1"/>
          </p:cNvPicPr>
          <p:nvPr/>
        </p:nvPicPr>
        <p:blipFill>
          <a:blip r:embed="rId2" cstate="print"/>
          <a:srcRect l="27657" t="9878" b="19004"/>
          <a:stretch>
            <a:fillRect/>
          </a:stretch>
        </p:blipFill>
        <p:spPr>
          <a:xfrm>
            <a:off x="251520" y="1124744"/>
            <a:ext cx="5256584" cy="516762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11560" y="162880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La grande Ourse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19672" y="55892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Constellations connues par </a:t>
            </a:r>
            <a:r>
              <a:rPr lang="fr-FR" sz="24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lque constellation.png"/>
          <p:cNvPicPr>
            <a:picLocks noChangeAspect="1"/>
          </p:cNvPicPr>
          <p:nvPr/>
        </p:nvPicPr>
        <p:blipFill>
          <a:blip r:embed="rId2" cstate="print"/>
          <a:srcRect l="27657" t="9878" b="19004"/>
          <a:stretch>
            <a:fillRect/>
          </a:stretch>
        </p:blipFill>
        <p:spPr>
          <a:xfrm>
            <a:off x="251520" y="1124744"/>
            <a:ext cx="5256584" cy="516762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11560" y="162880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La grande Ourse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1" name="Espace réservé du contenu 11"/>
          <p:cNvSpPr txBox="1">
            <a:spLocks/>
          </p:cNvSpPr>
          <p:nvPr/>
        </p:nvSpPr>
        <p:spPr>
          <a:xfrm>
            <a:off x="4355976" y="1772816"/>
            <a:ext cx="115212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Cygne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19672" y="55892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Constellations connues par </a:t>
            </a:r>
            <a:r>
              <a:rPr lang="fr-FR" sz="24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lque constellation.png"/>
          <p:cNvPicPr>
            <a:picLocks noChangeAspect="1"/>
          </p:cNvPicPr>
          <p:nvPr/>
        </p:nvPicPr>
        <p:blipFill>
          <a:blip r:embed="rId2" cstate="print"/>
          <a:srcRect l="27657" t="9878" b="19004"/>
          <a:stretch>
            <a:fillRect/>
          </a:stretch>
        </p:blipFill>
        <p:spPr>
          <a:xfrm>
            <a:off x="251520" y="1124744"/>
            <a:ext cx="5256584" cy="5167628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611560" y="162880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La grande Ourse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0" name="Espace réservé du contenu 11"/>
          <p:cNvSpPr txBox="1">
            <a:spLocks/>
          </p:cNvSpPr>
          <p:nvPr/>
        </p:nvSpPr>
        <p:spPr>
          <a:xfrm>
            <a:off x="971600" y="3140968"/>
            <a:ext cx="133265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n-ea"/>
                <a:cs typeface="+mn-cs"/>
              </a:rPr>
              <a:t>Cassiopée</a:t>
            </a:r>
          </a:p>
        </p:txBody>
      </p:sp>
      <p:sp>
        <p:nvSpPr>
          <p:cNvPr id="21" name="Espace réservé du contenu 11"/>
          <p:cNvSpPr txBox="1">
            <a:spLocks/>
          </p:cNvSpPr>
          <p:nvPr/>
        </p:nvSpPr>
        <p:spPr>
          <a:xfrm>
            <a:off x="4355976" y="1772816"/>
            <a:ext cx="115212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Cygne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619672" y="55892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Constellations connues par </a:t>
            </a:r>
            <a:r>
              <a:rPr lang="fr-FR" sz="24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lque constellation.png"/>
          <p:cNvPicPr>
            <a:picLocks noChangeAspect="1"/>
          </p:cNvPicPr>
          <p:nvPr/>
        </p:nvPicPr>
        <p:blipFill>
          <a:blip r:embed="rId2" cstate="print"/>
          <a:srcRect l="27657" t="9878" b="19004"/>
          <a:stretch>
            <a:fillRect/>
          </a:stretch>
        </p:blipFill>
        <p:spPr>
          <a:xfrm>
            <a:off x="251520" y="1124744"/>
            <a:ext cx="5256584" cy="5167628"/>
          </a:xfrm>
          <a:prstGeom prst="rect">
            <a:avLst/>
          </a:prstGeom>
        </p:spPr>
      </p:pic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539552" y="4941168"/>
            <a:ext cx="1152128" cy="432048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fr-FR" dirty="0" smtClean="0">
                <a:solidFill>
                  <a:schemeClr val="bg1"/>
                </a:solidFill>
                <a:latin typeface="Harlow Solid Italic" pitchFamily="82" charset="0"/>
              </a:rPr>
              <a:t>Orion</a:t>
            </a:r>
            <a:endParaRPr lang="fr-FR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11560" y="162880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La grande Ourse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0" name="Espace réservé du contenu 11"/>
          <p:cNvSpPr txBox="1">
            <a:spLocks/>
          </p:cNvSpPr>
          <p:nvPr/>
        </p:nvSpPr>
        <p:spPr>
          <a:xfrm>
            <a:off x="971600" y="3140968"/>
            <a:ext cx="133265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n-ea"/>
                <a:cs typeface="+mn-cs"/>
              </a:rPr>
              <a:t>Cassiopée</a:t>
            </a:r>
          </a:p>
        </p:txBody>
      </p:sp>
      <p:sp>
        <p:nvSpPr>
          <p:cNvPr id="21" name="Espace réservé du contenu 11"/>
          <p:cNvSpPr txBox="1">
            <a:spLocks/>
          </p:cNvSpPr>
          <p:nvPr/>
        </p:nvSpPr>
        <p:spPr>
          <a:xfrm>
            <a:off x="4355976" y="1772816"/>
            <a:ext cx="115212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Cygne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619672" y="55892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Constellations connues par </a:t>
            </a:r>
            <a:r>
              <a:rPr lang="fr-FR" sz="24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lque constellation.png"/>
          <p:cNvPicPr>
            <a:picLocks noChangeAspect="1"/>
          </p:cNvPicPr>
          <p:nvPr/>
        </p:nvPicPr>
        <p:blipFill>
          <a:blip r:embed="rId2" cstate="print"/>
          <a:srcRect l="27657" t="9878" b="19004"/>
          <a:stretch>
            <a:fillRect/>
          </a:stretch>
        </p:blipFill>
        <p:spPr>
          <a:xfrm>
            <a:off x="251520" y="1124744"/>
            <a:ext cx="5256584" cy="5167628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619672" y="55892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Constellations connues par </a:t>
            </a:r>
            <a:r>
              <a:rPr lang="fr-FR" sz="24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539552" y="4941168"/>
            <a:ext cx="1152128" cy="432048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fr-FR" dirty="0" smtClean="0">
                <a:solidFill>
                  <a:schemeClr val="bg1"/>
                </a:solidFill>
                <a:latin typeface="Harlow Solid Italic" pitchFamily="82" charset="0"/>
              </a:rPr>
              <a:t>Orion</a:t>
            </a:r>
            <a:endParaRPr lang="fr-FR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11560" y="162880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La grande Ourse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0" name="Espace réservé du contenu 11"/>
          <p:cNvSpPr txBox="1">
            <a:spLocks/>
          </p:cNvSpPr>
          <p:nvPr/>
        </p:nvSpPr>
        <p:spPr>
          <a:xfrm>
            <a:off x="971600" y="3140968"/>
            <a:ext cx="133265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n-ea"/>
                <a:cs typeface="+mn-cs"/>
              </a:rPr>
              <a:t>Cassiopée</a:t>
            </a:r>
          </a:p>
        </p:txBody>
      </p:sp>
      <p:sp>
        <p:nvSpPr>
          <p:cNvPr id="21" name="Espace réservé du contenu 11"/>
          <p:cNvSpPr txBox="1">
            <a:spLocks/>
          </p:cNvSpPr>
          <p:nvPr/>
        </p:nvSpPr>
        <p:spPr>
          <a:xfrm>
            <a:off x="4355976" y="1772816"/>
            <a:ext cx="115212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Cygne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22" name="Espace réservé du contenu 11"/>
          <p:cNvSpPr txBox="1">
            <a:spLocks/>
          </p:cNvSpPr>
          <p:nvPr/>
        </p:nvSpPr>
        <p:spPr>
          <a:xfrm>
            <a:off x="3563888" y="4725144"/>
            <a:ext cx="115212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3200" noProof="0" dirty="0" smtClean="0">
                <a:solidFill>
                  <a:schemeClr val="bg1"/>
                </a:solidFill>
                <a:latin typeface="Harlow Solid Italic" pitchFamily="82" charset="0"/>
              </a:rPr>
              <a:t>Pégase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lque constellation.png"/>
          <p:cNvPicPr>
            <a:picLocks noChangeAspect="1"/>
          </p:cNvPicPr>
          <p:nvPr/>
        </p:nvPicPr>
        <p:blipFill>
          <a:blip r:embed="rId2" cstate="print"/>
          <a:srcRect l="27657" t="9878" b="19004"/>
          <a:stretch>
            <a:fillRect/>
          </a:stretch>
        </p:blipFill>
        <p:spPr>
          <a:xfrm>
            <a:off x="251520" y="1124744"/>
            <a:ext cx="5256584" cy="5167628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619672" y="55892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Constellations connues par </a:t>
            </a:r>
            <a:r>
              <a:rPr lang="fr-FR" sz="24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539552" y="4941168"/>
            <a:ext cx="1152128" cy="432048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fr-FR" dirty="0" smtClean="0">
                <a:solidFill>
                  <a:schemeClr val="bg1"/>
                </a:solidFill>
                <a:latin typeface="Harlow Solid Italic" pitchFamily="82" charset="0"/>
              </a:rPr>
              <a:t>Orion</a:t>
            </a:r>
            <a:endParaRPr lang="fr-FR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11560" y="1628800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La grande Ourse</a:t>
            </a:r>
            <a:endParaRPr lang="fr-FR" sz="2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0" name="Espace réservé du contenu 11"/>
          <p:cNvSpPr txBox="1">
            <a:spLocks/>
          </p:cNvSpPr>
          <p:nvPr/>
        </p:nvSpPr>
        <p:spPr>
          <a:xfrm>
            <a:off x="971600" y="3140968"/>
            <a:ext cx="1332656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n-ea"/>
                <a:cs typeface="+mn-cs"/>
              </a:rPr>
              <a:t>Cassiopée</a:t>
            </a:r>
          </a:p>
        </p:txBody>
      </p:sp>
      <p:sp>
        <p:nvSpPr>
          <p:cNvPr id="21" name="Espace réservé du contenu 11"/>
          <p:cNvSpPr txBox="1">
            <a:spLocks/>
          </p:cNvSpPr>
          <p:nvPr/>
        </p:nvSpPr>
        <p:spPr>
          <a:xfrm>
            <a:off x="4355976" y="1772816"/>
            <a:ext cx="115212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Cygne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22" name="Espace réservé du contenu 11"/>
          <p:cNvSpPr txBox="1">
            <a:spLocks/>
          </p:cNvSpPr>
          <p:nvPr/>
        </p:nvSpPr>
        <p:spPr>
          <a:xfrm>
            <a:off x="3563888" y="4725144"/>
            <a:ext cx="1152128" cy="4320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sz="3200" noProof="0" dirty="0" smtClean="0">
                <a:solidFill>
                  <a:schemeClr val="bg1"/>
                </a:solidFill>
                <a:latin typeface="Harlow Solid Italic" pitchFamily="82" charset="0"/>
              </a:rPr>
              <a:t>Pégase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868144" y="2492896"/>
            <a:ext cx="29523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 ne pourra pas reconnaitre d’autre constellations que celles présentent ici</a:t>
            </a:r>
            <a:endParaRPr lang="fr-FR" sz="28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395536" y="4797152"/>
            <a:ext cx="2987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1. </a:t>
            </a:r>
            <a:r>
              <a:rPr lang="fr-FR" dirty="0" smtClean="0">
                <a:solidFill>
                  <a:schemeClr val="bg1"/>
                </a:solidFill>
                <a:latin typeface="Harlow Solid Italic" pitchFamily="82" charset="0"/>
              </a:rPr>
              <a:t>La photographie donnée par l’utilisateur  est transformée en </a:t>
            </a:r>
            <a:r>
              <a:rPr lang="fr-FR" dirty="0" err="1" smtClean="0">
                <a:solidFill>
                  <a:schemeClr val="bg1"/>
                </a:solidFill>
                <a:latin typeface="Harlow Solid Italic" pitchFamily="82" charset="0"/>
              </a:rPr>
              <a:t>array</a:t>
            </a:r>
            <a:r>
              <a:rPr lang="fr-FR" dirty="0" smtClean="0">
                <a:solidFill>
                  <a:schemeClr val="bg1"/>
                </a:solidFill>
                <a:latin typeface="Harlow Solid Italic" pitchFamily="82" charset="0"/>
              </a:rPr>
              <a:t> (définit en rouge, vert, bleu et transparent)</a:t>
            </a:r>
            <a:endParaRPr lang="fr-FR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14338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2886269" cy="2520280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3419872" y="36450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2. </a:t>
            </a:r>
            <a:r>
              <a:rPr lang="fr-FR" sz="20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5536" y="4797152"/>
            <a:ext cx="2987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1. </a:t>
            </a:r>
            <a:r>
              <a:rPr lang="fr-FR" dirty="0" smtClean="0">
                <a:solidFill>
                  <a:schemeClr val="bg1"/>
                </a:solidFill>
                <a:latin typeface="Harlow Solid Italic" pitchFamily="82" charset="0"/>
              </a:rPr>
              <a:t>La photographie donnée par l’utilisateur  est transformée en </a:t>
            </a:r>
            <a:r>
              <a:rPr lang="fr-FR" dirty="0" err="1" smtClean="0">
                <a:solidFill>
                  <a:schemeClr val="bg1"/>
                </a:solidFill>
                <a:latin typeface="Harlow Solid Italic" pitchFamily="82" charset="0"/>
              </a:rPr>
              <a:t>array</a:t>
            </a:r>
            <a:r>
              <a:rPr lang="fr-FR" dirty="0" smtClean="0">
                <a:solidFill>
                  <a:schemeClr val="bg1"/>
                </a:solidFill>
                <a:latin typeface="Harlow Solid Italic" pitchFamily="82" charset="0"/>
              </a:rPr>
              <a:t> (définit en rouge, vert, bleu et transparent)</a:t>
            </a:r>
            <a:endParaRPr lang="fr-FR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14338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2886269" cy="2520280"/>
          </a:xfrm>
          <a:prstGeom prst="rect">
            <a:avLst/>
          </a:prstGeom>
          <a:noFill/>
        </p:spPr>
      </p:pic>
      <p:sp>
        <p:nvSpPr>
          <p:cNvPr id="24" name="Flèche droite 23"/>
          <p:cNvSpPr/>
          <p:nvPr/>
        </p:nvSpPr>
        <p:spPr>
          <a:xfrm>
            <a:off x="3635896" y="3140968"/>
            <a:ext cx="1296144" cy="43204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47464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Que fait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 ?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220072" y="2348880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36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 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= </a:t>
            </a:r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3600" dirty="0" smtClean="0">
                <a:solidFill>
                  <a:srgbClr val="00B050"/>
                </a:solidFill>
                <a:latin typeface="Harlow Solid Italic" pitchFamily="82" charset="0"/>
              </a:rPr>
              <a:t>Etoile1</a:t>
            </a:r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3600" dirty="0" smtClean="0">
                <a:solidFill>
                  <a:srgbClr val="00B050"/>
                </a:solidFill>
                <a:latin typeface="Harlow Solid Italic" pitchFamily="82" charset="0"/>
              </a:rPr>
              <a:t>Etoile2</a:t>
            </a:r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3600" dirty="0" smtClean="0">
                <a:solidFill>
                  <a:schemeClr val="accent2"/>
                </a:solidFill>
                <a:latin typeface="Harlow Solid Italic" pitchFamily="82" charset="0"/>
              </a:rPr>
              <a:t> </a:t>
            </a:r>
            <a:r>
              <a:rPr lang="fr-FR" sz="3600" dirty="0" smtClean="0">
                <a:solidFill>
                  <a:srgbClr val="00B050"/>
                </a:solidFill>
                <a:latin typeface="Harlow Solid Italic" pitchFamily="82" charset="0"/>
              </a:rPr>
              <a:t>…</a:t>
            </a:r>
            <a:r>
              <a:rPr lang="fr-FR" sz="3600" dirty="0" smtClean="0">
                <a:solidFill>
                  <a:schemeClr val="accent2"/>
                </a:solidFill>
                <a:latin typeface="Harlow Solid Italic" pitchFamily="82" charset="0"/>
              </a:rPr>
              <a:t> </a:t>
            </a:r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3600" dirty="0" smtClean="0">
                <a:solidFill>
                  <a:schemeClr val="accent2"/>
                </a:solidFill>
                <a:latin typeface="Harlow Solid Italic" pitchFamily="82" charset="0"/>
              </a:rPr>
              <a:t> </a:t>
            </a:r>
            <a:r>
              <a:rPr lang="fr-FR" sz="3600" dirty="0" err="1" smtClean="0">
                <a:solidFill>
                  <a:srgbClr val="00B050"/>
                </a:solidFill>
                <a:latin typeface="Harlow Solid Italic" pitchFamily="82" charset="0"/>
              </a:rPr>
              <a:t>EtoileN</a:t>
            </a:r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36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19872" y="3645024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2. </a:t>
            </a:r>
            <a:r>
              <a:rPr lang="fr-FR" sz="20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95536" y="4797152"/>
            <a:ext cx="2987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1. </a:t>
            </a:r>
            <a:r>
              <a:rPr lang="fr-FR" dirty="0" smtClean="0">
                <a:solidFill>
                  <a:schemeClr val="bg1"/>
                </a:solidFill>
                <a:latin typeface="Harlow Solid Italic" pitchFamily="82" charset="0"/>
              </a:rPr>
              <a:t>La photographie donnée par l’utilisateur  est transformée en </a:t>
            </a:r>
            <a:r>
              <a:rPr lang="fr-FR" dirty="0" err="1" smtClean="0">
                <a:solidFill>
                  <a:schemeClr val="bg1"/>
                </a:solidFill>
                <a:latin typeface="Harlow Solid Italic" pitchFamily="82" charset="0"/>
              </a:rPr>
              <a:t>array</a:t>
            </a:r>
            <a:r>
              <a:rPr lang="fr-FR" dirty="0" smtClean="0">
                <a:solidFill>
                  <a:schemeClr val="bg1"/>
                </a:solidFill>
                <a:latin typeface="Harlow Solid Italic" pitchFamily="82" charset="0"/>
              </a:rPr>
              <a:t> (définit en rouge, vert, bleu et transparent)</a:t>
            </a:r>
            <a:endParaRPr lang="fr-FR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14338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04864"/>
            <a:ext cx="2886269" cy="2520280"/>
          </a:xfrm>
          <a:prstGeom prst="rect">
            <a:avLst/>
          </a:prstGeom>
          <a:noFill/>
        </p:spPr>
      </p:pic>
      <p:sp>
        <p:nvSpPr>
          <p:cNvPr id="24" name="Flèche droite 23"/>
          <p:cNvSpPr/>
          <p:nvPr/>
        </p:nvSpPr>
        <p:spPr>
          <a:xfrm>
            <a:off x="3635896" y="3140968"/>
            <a:ext cx="1296144" cy="432048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/>
          <p:cNvSpPr txBox="1"/>
          <p:nvPr/>
        </p:nvSpPr>
        <p:spPr>
          <a:xfrm>
            <a:off x="467544" y="170080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0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44624"/>
            <a:ext cx="9144000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j-ea"/>
                <a:cs typeface="+mj-cs"/>
              </a:rPr>
              <a:t>Fonctionnement de Laïka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j-ea"/>
              <a:cs typeface="+mj-cs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987824" y="2204864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3.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Caractérisation()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3203848" y="1772816"/>
            <a:ext cx="1800200" cy="3600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67544" y="170080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0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292080" y="141277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 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Etoile1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Etoile3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…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,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EtoileN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7824" y="2204864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3.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Caractérisation()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3203848" y="1772816"/>
            <a:ext cx="1800200" cy="3600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67544" y="170080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0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44624"/>
            <a:ext cx="9144000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j-ea"/>
                <a:cs typeface="+mj-cs"/>
              </a:rPr>
              <a:t>Fonctionnement de Laïka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j-ea"/>
              <a:cs typeface="+mj-cs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292080" y="141277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 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Etoile1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Etoile3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…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,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EtoileN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7824" y="2204864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3.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Caractérisation()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3203848" y="1772816"/>
            <a:ext cx="1800200" cy="3600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5437311" y="3212976"/>
            <a:ext cx="3096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EtoileX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Barycentre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Couleur_moy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67544" y="170080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0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292080" y="141277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 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Etoile1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Etoile3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…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,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EtoileN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7824" y="2204864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3.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Caractérisation()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3203848" y="1772816"/>
            <a:ext cx="1800200" cy="3600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/>
          <p:cNvSpPr/>
          <p:nvPr/>
        </p:nvSpPr>
        <p:spPr>
          <a:xfrm>
            <a:off x="5580112" y="4509120"/>
            <a:ext cx="2592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Suppression des étoiles trop petites</a:t>
            </a:r>
            <a:endParaRPr lang="fr-FR" sz="28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67544" y="170080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0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660232" y="3933056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+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37311" y="3212976"/>
            <a:ext cx="3096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EtoileX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Barycentre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Couleur_moy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292080" y="141277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 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Etoile1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Etoile3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…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,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EtoileN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7824" y="2204864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3.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Caractérisation()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3203848" y="1772816"/>
            <a:ext cx="1800200" cy="3600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907704" y="3068960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Définitions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80112" y="4509120"/>
            <a:ext cx="2592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Suppression des étoiles trop petites</a:t>
            </a:r>
            <a:endParaRPr lang="fr-FR" sz="28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068960"/>
            <a:ext cx="136815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67544" y="170080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0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660232" y="3933056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+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37311" y="3212976"/>
            <a:ext cx="3096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EtoileX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Barycentre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Couleur_moy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292080" y="141277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 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Etoile1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Etoile3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…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,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EtoileN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7824" y="2204864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3.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Caractérisation()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3203848" y="1772816"/>
            <a:ext cx="1800200" cy="3600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907704" y="3068960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Définitions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5576" y="3501008"/>
            <a:ext cx="3654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dirty="0" smtClean="0">
                <a:solidFill>
                  <a:srgbClr val="92D050"/>
                </a:solidFill>
                <a:latin typeface="Harlow Solid Italic" pitchFamily="82" charset="0"/>
              </a:rPr>
              <a:t>Barycentre</a:t>
            </a: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=  les coordonnées du centre de notre étoile dans la photographie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80112" y="4509120"/>
            <a:ext cx="2592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Suppression des étoiles trop petites</a:t>
            </a:r>
            <a:endParaRPr lang="fr-FR" sz="28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068960"/>
            <a:ext cx="136815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67544" y="170080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0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9552" y="3501008"/>
            <a:ext cx="4248472" cy="9361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660232" y="3933056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+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37311" y="3212976"/>
            <a:ext cx="3096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EtoileX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Barycentre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Couleur_moy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7" name="Rectangle à coins arrondis 26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292080" y="141277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 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Etoile1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Etoile3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…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,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EtoileN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7824" y="2204864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3.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Caractérisation()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3203848" y="1772816"/>
            <a:ext cx="1800200" cy="3600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907704" y="3068960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Définitions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5576" y="3501008"/>
            <a:ext cx="3654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dirty="0" smtClean="0">
                <a:solidFill>
                  <a:srgbClr val="92D050"/>
                </a:solidFill>
                <a:latin typeface="Harlow Solid Italic" pitchFamily="82" charset="0"/>
              </a:rPr>
              <a:t>Barycentre</a:t>
            </a: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=  les coordonnées du centre de notre étoile dans la photographie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7544" y="4437112"/>
            <a:ext cx="4248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dirty="0" smtClean="0">
                <a:solidFill>
                  <a:srgbClr val="92D050"/>
                </a:solidFill>
                <a:latin typeface="Harlow Solid Italic" pitchFamily="82" charset="0"/>
              </a:rPr>
              <a:t>Couleur moyenne </a:t>
            </a: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= un </a:t>
            </a:r>
            <a:r>
              <a:rPr lang="fr-F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array</a:t>
            </a: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retournant les couleur moyenne de rouge, vert, bleu, et transparent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80112" y="4509120"/>
            <a:ext cx="2592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Suppression des étoiles trop petites</a:t>
            </a:r>
            <a:endParaRPr lang="fr-FR" sz="28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068960"/>
            <a:ext cx="136815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67544" y="170080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0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9552" y="3501008"/>
            <a:ext cx="4248472" cy="18722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660232" y="3933056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+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37311" y="3212976"/>
            <a:ext cx="3096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EtoileX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Barycentre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Couleur_moy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5292080" y="1412776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 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Etoile1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Etoile3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…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,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EtoileN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7824" y="2204864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3.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Caractérisation()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4" name="Flèche droite 23"/>
          <p:cNvSpPr/>
          <p:nvPr/>
        </p:nvSpPr>
        <p:spPr>
          <a:xfrm>
            <a:off x="3203848" y="1772816"/>
            <a:ext cx="1800200" cy="3600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907704" y="3068960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Définitions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5576" y="3501008"/>
            <a:ext cx="3654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dirty="0" smtClean="0">
                <a:solidFill>
                  <a:srgbClr val="92D050"/>
                </a:solidFill>
                <a:latin typeface="Harlow Solid Italic" pitchFamily="82" charset="0"/>
              </a:rPr>
              <a:t>Barycentre</a:t>
            </a: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=  les coordonnées du centre de notre étoile dans la photographie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7544" y="4437112"/>
            <a:ext cx="4248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dirty="0" smtClean="0">
                <a:solidFill>
                  <a:srgbClr val="92D050"/>
                </a:solidFill>
                <a:latin typeface="Harlow Solid Italic" pitchFamily="82" charset="0"/>
              </a:rPr>
              <a:t>Couleur moyenne </a:t>
            </a: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= un </a:t>
            </a:r>
            <a:r>
              <a:rPr lang="fr-FR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array</a:t>
            </a: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retournant les couleur moyenne de rouge, vert, bleu, et transparent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1560" y="5373216"/>
            <a:ext cx="3942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dirty="0" smtClean="0">
                <a:solidFill>
                  <a:srgbClr val="92D050"/>
                </a:solidFill>
                <a:latin typeface="Harlow Solid Italic" pitchFamily="82" charset="0"/>
              </a:rPr>
              <a:t>Taille</a:t>
            </a:r>
            <a:r>
              <a:rPr lang="fr-FR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= soit le nombre de pixel qui constitue notre étoile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580112" y="4509120"/>
            <a:ext cx="25922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Suppression des étoiles trop petites</a:t>
            </a:r>
            <a:endParaRPr lang="fr-FR" sz="28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068960"/>
            <a:ext cx="136815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67544" y="1700808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Liste_etoiles_ensemble_pixel</a:t>
            </a:r>
            <a:r>
              <a:rPr lang="fr-FR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000" dirty="0">
              <a:solidFill>
                <a:schemeClr val="accent2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9552" y="3501008"/>
            <a:ext cx="4248472" cy="2592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6660232" y="3933056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+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37311" y="3212976"/>
            <a:ext cx="3096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EtoileX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Barycentre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</a:t>
            </a:r>
            <a:r>
              <a:rPr lang="fr-FR" sz="2400" dirty="0" smtClean="0">
                <a:solidFill>
                  <a:srgbClr val="92D050"/>
                </a:solidFill>
                <a:latin typeface="Harlow Solid Italic" pitchFamily="82" charset="0"/>
              </a:rPr>
              <a:t> </a:t>
            </a:r>
            <a:r>
              <a:rPr lang="fr-FR" sz="2400" dirty="0" err="1" smtClean="0">
                <a:solidFill>
                  <a:srgbClr val="92D050"/>
                </a:solidFill>
                <a:latin typeface="Harlow Solid Italic" pitchFamily="82" charset="0"/>
              </a:rPr>
              <a:t>Couleur_moy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5e8307b405dc8bcf558b457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6642"/>
          <a:stretch>
            <a:fillRect/>
          </a:stretch>
        </p:blipFill>
        <p:spPr>
          <a:xfrm>
            <a:off x="323528" y="3212976"/>
            <a:ext cx="3384376" cy="2160240"/>
          </a:xfrm>
        </p:spPr>
      </p:pic>
      <p:sp>
        <p:nvSpPr>
          <p:cNvPr id="7" name="ZoneTexte 6"/>
          <p:cNvSpPr txBox="1"/>
          <p:nvPr/>
        </p:nvSpPr>
        <p:spPr>
          <a:xfrm>
            <a:off x="539552" y="2348880"/>
            <a:ext cx="2952328" cy="7078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Harlow Solid Italic" pitchFamily="82" charset="0"/>
              </a:rPr>
              <a:t>P</a:t>
            </a:r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renez en photo le ciel étoilé présent sous vos yeux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47464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Que fait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 ?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nura\Desktop\BCPST 2B\informatique\travaille 2B 02\calque etoi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00608" y="1628800"/>
            <a:ext cx="5040560" cy="5040560"/>
          </a:xfrm>
          <a:prstGeom prst="rect">
            <a:avLst/>
          </a:prstGeom>
          <a:noFill/>
        </p:spPr>
      </p:pic>
      <p:sp>
        <p:nvSpPr>
          <p:cNvPr id="34" name="Espace réservé du contenu 8"/>
          <p:cNvSpPr txBox="1">
            <a:spLocks/>
          </p:cNvSpPr>
          <p:nvPr/>
        </p:nvSpPr>
        <p:spPr>
          <a:xfrm>
            <a:off x="0" y="1052736"/>
            <a:ext cx="9144000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Harlow Solid Italic" pitchFamily="82" charset="0"/>
                <a:ea typeface="+mn-ea"/>
                <a:cs typeface="+mn-cs"/>
              </a:rPr>
              <a:t>[Listes des constellations]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3275856" y="4797152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simplification</a:t>
            </a:r>
          </a:p>
          <a:p>
            <a:endParaRPr lang="fr-FR" sz="16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1027" name="Picture 3" descr="C:\Users\nura\Desktop\BCPST 2B\informatique\travaille 2B 02\calque etoi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00608" y="1628800"/>
            <a:ext cx="5040560" cy="5040560"/>
          </a:xfrm>
          <a:prstGeom prst="rect">
            <a:avLst/>
          </a:prstGeom>
          <a:noFill/>
        </p:spPr>
      </p:pic>
      <p:cxnSp>
        <p:nvCxnSpPr>
          <p:cNvPr id="17" name="Connecteur droit avec flèche 16"/>
          <p:cNvCxnSpPr/>
          <p:nvPr/>
        </p:nvCxnSpPr>
        <p:spPr>
          <a:xfrm>
            <a:off x="3563888" y="4941168"/>
            <a:ext cx="1296144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C:\Users\nura\Desktop\BCPST 2B\informatique\travaille 2B 02\calque triplet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673424"/>
            <a:ext cx="5184576" cy="5184576"/>
          </a:xfrm>
          <a:prstGeom prst="rect">
            <a:avLst/>
          </a:prstGeom>
          <a:noFill/>
        </p:spPr>
      </p:pic>
      <p:sp>
        <p:nvSpPr>
          <p:cNvPr id="34" name="Espace réservé du contenu 8"/>
          <p:cNvSpPr txBox="1">
            <a:spLocks/>
          </p:cNvSpPr>
          <p:nvPr/>
        </p:nvSpPr>
        <p:spPr>
          <a:xfrm>
            <a:off x="0" y="1052736"/>
            <a:ext cx="9144000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Harlow Solid Italic" pitchFamily="82" charset="0"/>
                <a:ea typeface="+mn-ea"/>
                <a:cs typeface="+mn-cs"/>
              </a:rPr>
              <a:t>[Listes des constellations]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/>
          <p:cNvSpPr txBox="1"/>
          <p:nvPr/>
        </p:nvSpPr>
        <p:spPr>
          <a:xfrm>
            <a:off x="3275856" y="4797152"/>
            <a:ext cx="180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simplification</a:t>
            </a:r>
          </a:p>
          <a:p>
            <a:endParaRPr lang="fr-FR" sz="16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1027" name="Picture 3" descr="C:\Users\nura\Desktop\BCPST 2B\informatique\travaille 2B 02\calque etoi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00608" y="1628800"/>
            <a:ext cx="5040560" cy="5040560"/>
          </a:xfrm>
          <a:prstGeom prst="rect">
            <a:avLst/>
          </a:prstGeom>
          <a:noFill/>
        </p:spPr>
      </p:pic>
      <p:cxnSp>
        <p:nvCxnSpPr>
          <p:cNvPr id="17" name="Connecteur droit avec flèche 16"/>
          <p:cNvCxnSpPr/>
          <p:nvPr/>
        </p:nvCxnSpPr>
        <p:spPr>
          <a:xfrm>
            <a:off x="3563888" y="4941168"/>
            <a:ext cx="1296144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4" descr="C:\Users\nura\Desktop\BCPST 2B\informatique\travaille 2B 02\calque triplet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1673424"/>
            <a:ext cx="5184576" cy="5184576"/>
          </a:xfrm>
          <a:prstGeom prst="rect">
            <a:avLst/>
          </a:prstGeom>
          <a:noFill/>
        </p:spPr>
      </p:pic>
      <p:sp>
        <p:nvSpPr>
          <p:cNvPr id="34" name="Espace réservé du contenu 8"/>
          <p:cNvSpPr txBox="1">
            <a:spLocks/>
          </p:cNvSpPr>
          <p:nvPr/>
        </p:nvSpPr>
        <p:spPr>
          <a:xfrm>
            <a:off x="0" y="1052736"/>
            <a:ext cx="9144000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Harlow Solid Italic" pitchFamily="82" charset="0"/>
                <a:ea typeface="+mn-ea"/>
                <a:cs typeface="+mn-cs"/>
              </a:rPr>
              <a:t>[Listes des constellations]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Harlow Solid Italic" pitchFamily="82" charset="0"/>
              <a:ea typeface="+mn-ea"/>
              <a:cs typeface="+mn-cs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148064" y="5013176"/>
            <a:ext cx="1008112" cy="108012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444208" y="5229200"/>
            <a:ext cx="20882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rgbClr val="FFFF00"/>
                </a:solidFill>
                <a:latin typeface="Harlow Solid Italic" pitchFamily="82" charset="0"/>
              </a:rPr>
              <a:t>Étoile jaune </a:t>
            </a:r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=&gt; étoile d’Orion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900181" y="1844824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Définitions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51920" y="1844824"/>
            <a:ext cx="136815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contenu 8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43204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constellations]</a:t>
            </a:r>
            <a:endParaRPr lang="fr-FR" sz="36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900181" y="1844824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Définitions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51920" y="1844824"/>
            <a:ext cx="136815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contenu 8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43204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constellations]</a:t>
            </a:r>
            <a:endParaRPr lang="fr-FR" sz="36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91580" y="2564904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[Liste de constellation] = [</a:t>
            </a:r>
            <a:r>
              <a:rPr lang="fr-FR" sz="2800" dirty="0" err="1" smtClean="0">
                <a:solidFill>
                  <a:srgbClr val="FF0000"/>
                </a:solidFill>
                <a:latin typeface="Harlow Solid Italic" pitchFamily="82" charset="0"/>
              </a:rPr>
              <a:t>ConstellationRouge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800" dirty="0" err="1" smtClean="0">
                <a:solidFill>
                  <a:srgbClr val="00B050"/>
                </a:solidFill>
                <a:latin typeface="Harlow Solid Italic" pitchFamily="82" charset="0"/>
              </a:rPr>
              <a:t>ConstellationVerte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…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]</a:t>
            </a:r>
            <a:endParaRPr lang="fr-FR" sz="28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/>
          <p:cNvSpPr txBox="1"/>
          <p:nvPr/>
        </p:nvSpPr>
        <p:spPr>
          <a:xfrm>
            <a:off x="791580" y="2564904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[Liste de constellation] = [</a:t>
            </a:r>
            <a:r>
              <a:rPr lang="fr-FR" sz="2800" dirty="0" err="1" smtClean="0">
                <a:solidFill>
                  <a:srgbClr val="FF0000"/>
                </a:solidFill>
                <a:latin typeface="Harlow Solid Italic" pitchFamily="82" charset="0"/>
              </a:rPr>
              <a:t>ConstellationRouge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800" dirty="0" err="1" smtClean="0">
                <a:solidFill>
                  <a:srgbClr val="00B050"/>
                </a:solidFill>
                <a:latin typeface="Harlow Solid Italic" pitchFamily="82" charset="0"/>
              </a:rPr>
              <a:t>ConstellationVerte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…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]</a:t>
            </a:r>
            <a:endParaRPr lang="fr-FR" sz="28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00181" y="1844824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Définitions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3717032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800" dirty="0" err="1" smtClean="0">
                <a:solidFill>
                  <a:srgbClr val="FFFF00"/>
                </a:solidFill>
                <a:latin typeface="Harlow Solid Italic" pitchFamily="82" charset="0"/>
              </a:rPr>
              <a:t>ConstellationX</a:t>
            </a:r>
            <a:r>
              <a:rPr lang="fr-FR" sz="2800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=</a:t>
            </a:r>
            <a:r>
              <a:rPr lang="fr-FR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[</a:t>
            </a:r>
            <a:r>
              <a:rPr lang="fr-FR" sz="28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Rapport(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Triplet</a:t>
            </a:r>
            <a:r>
              <a:rPr lang="fr-FR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d’étoile de la Constellation</a:t>
            </a:r>
            <a:r>
              <a:rPr lang="fr-FR" sz="28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), </a:t>
            </a:r>
            <a:r>
              <a:rPr lang="fr-FR" sz="2800" dirty="0" smtClean="0">
                <a:solidFill>
                  <a:srgbClr val="FFFF00"/>
                </a:solidFill>
                <a:latin typeface="Harlow Solid Italic" pitchFamily="82" charset="0"/>
              </a:rPr>
              <a:t>Triplet d’étoile de la Constellation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] </a:t>
            </a:r>
            <a:endParaRPr lang="fr-FR" sz="28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51920" y="1844824"/>
            <a:ext cx="136815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contenu 8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43204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constellations]</a:t>
            </a:r>
            <a:endParaRPr lang="fr-FR" sz="36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44624"/>
            <a:ext cx="9144000" cy="882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j-ea"/>
                <a:cs typeface="+mj-cs"/>
              </a:rPr>
              <a:t>Fonctionnement de Laïka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j-ea"/>
              <a:cs typeface="+mj-cs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900181" y="1844824"/>
            <a:ext cx="13436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Définitions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0708" y="4797152"/>
            <a:ext cx="7542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sz="28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 Rapport()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= distance des étoiles les plus proches dans le triplet / la distance maximale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51920" y="1844824"/>
            <a:ext cx="136815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contenu 8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43204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constellations]</a:t>
            </a:r>
            <a:endParaRPr lang="fr-FR" sz="36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791580" y="2564904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[Liste de constellation] = [</a:t>
            </a:r>
            <a:r>
              <a:rPr lang="fr-FR" sz="2800" dirty="0" err="1" smtClean="0">
                <a:solidFill>
                  <a:srgbClr val="FF0000"/>
                </a:solidFill>
                <a:latin typeface="Harlow Solid Italic" pitchFamily="82" charset="0"/>
              </a:rPr>
              <a:t>ConstellationRouge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800" dirty="0" err="1" smtClean="0">
                <a:solidFill>
                  <a:srgbClr val="00B050"/>
                </a:solidFill>
                <a:latin typeface="Harlow Solid Italic" pitchFamily="82" charset="0"/>
              </a:rPr>
              <a:t>ConstellationVerte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…</a:t>
            </a:r>
            <a:r>
              <a:rPr lang="fr-FR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]</a:t>
            </a:r>
            <a:endParaRPr lang="fr-FR" sz="28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717032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fr-FR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800" dirty="0" err="1" smtClean="0">
                <a:solidFill>
                  <a:srgbClr val="FFFF00"/>
                </a:solidFill>
                <a:latin typeface="Harlow Solid Italic" pitchFamily="82" charset="0"/>
              </a:rPr>
              <a:t>ConstellationX</a:t>
            </a:r>
            <a:r>
              <a:rPr lang="fr-FR" sz="2800" dirty="0" smtClean="0">
                <a:solidFill>
                  <a:srgbClr val="FF0000"/>
                </a:solidFill>
                <a:latin typeface="Harlow Solid Italic" pitchFamily="82" charset="0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=</a:t>
            </a:r>
            <a:r>
              <a:rPr lang="fr-FR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[</a:t>
            </a:r>
            <a:r>
              <a:rPr lang="fr-FR" sz="28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Rapport(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Triplet</a:t>
            </a:r>
            <a:r>
              <a:rPr lang="fr-FR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d’étoile de la Constellation</a:t>
            </a:r>
            <a:r>
              <a:rPr lang="fr-FR" sz="28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), </a:t>
            </a:r>
            <a:r>
              <a:rPr lang="fr-FR" sz="2800" dirty="0" smtClean="0">
                <a:solidFill>
                  <a:srgbClr val="FFFF00"/>
                </a:solidFill>
                <a:latin typeface="Harlow Solid Italic" pitchFamily="82" charset="0"/>
              </a:rPr>
              <a:t>Triplet d’étoile de la Constellation</a:t>
            </a:r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] </a:t>
            </a:r>
            <a:endParaRPr lang="fr-FR" sz="28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467544" y="1340768"/>
            <a:ext cx="352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4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4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]</a:t>
            </a:r>
            <a:endParaRPr lang="fr-FR" sz="4000" dirty="0">
              <a:solidFill>
                <a:schemeClr val="accent2">
                  <a:lumMod val="40000"/>
                  <a:lumOff val="6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265712" y="1700808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+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7544" y="1340768"/>
            <a:ext cx="352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4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4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]</a:t>
            </a:r>
            <a:endParaRPr lang="fr-FR" sz="4000" dirty="0">
              <a:solidFill>
                <a:schemeClr val="accent2">
                  <a:lumMod val="40000"/>
                  <a:lumOff val="6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8" name="Espace réservé du contenu 8"/>
          <p:cNvSpPr>
            <a:spLocks noGrp="1"/>
          </p:cNvSpPr>
          <p:nvPr>
            <p:ph idx="1"/>
          </p:nvPr>
        </p:nvSpPr>
        <p:spPr>
          <a:xfrm>
            <a:off x="4644008" y="1412776"/>
            <a:ext cx="3564904" cy="43204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constellations]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5e8307b405dc8bcf558b457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6642"/>
          <a:stretch>
            <a:fillRect/>
          </a:stretch>
        </p:blipFill>
        <p:spPr>
          <a:xfrm>
            <a:off x="323528" y="3212976"/>
            <a:ext cx="3384376" cy="2160240"/>
          </a:xfrm>
        </p:spPr>
      </p:pic>
      <p:sp>
        <p:nvSpPr>
          <p:cNvPr id="7" name="ZoneTexte 6"/>
          <p:cNvSpPr txBox="1"/>
          <p:nvPr/>
        </p:nvSpPr>
        <p:spPr>
          <a:xfrm>
            <a:off x="539552" y="2348880"/>
            <a:ext cx="2952328" cy="7078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Harlow Solid Italic" pitchFamily="82" charset="0"/>
              </a:rPr>
              <a:t>P</a:t>
            </a:r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renez en photo le ciel étoilé présent sous vos yeux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Flèche droite 9"/>
          <p:cNvSpPr/>
          <p:nvPr/>
        </p:nvSpPr>
        <p:spPr>
          <a:xfrm>
            <a:off x="3923928" y="4014065"/>
            <a:ext cx="1368152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851920" y="3356992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2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67544" y="116632"/>
            <a:ext cx="8229600" cy="747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j-ea"/>
                <a:cs typeface="+mj-cs"/>
              </a:rPr>
              <a:t>Que fait Laïka ?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j-ea"/>
              <a:cs typeface="+mj-cs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265712" y="1700808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+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788024" y="335699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4. </a:t>
            </a:r>
            <a:r>
              <a:rPr lang="fr-FR" sz="20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Recherche_constellations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 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7544" y="1340768"/>
            <a:ext cx="352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4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4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]</a:t>
            </a:r>
            <a:endParaRPr lang="fr-FR" sz="4000" dirty="0">
              <a:solidFill>
                <a:schemeClr val="accent2">
                  <a:lumMod val="40000"/>
                  <a:lumOff val="6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8" name="Espace réservé du contenu 8"/>
          <p:cNvSpPr>
            <a:spLocks noGrp="1"/>
          </p:cNvSpPr>
          <p:nvPr>
            <p:ph idx="1"/>
          </p:nvPr>
        </p:nvSpPr>
        <p:spPr>
          <a:xfrm>
            <a:off x="4644008" y="1412776"/>
            <a:ext cx="3564904" cy="43204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constellations]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30" name="Flèche vers le bas 29"/>
          <p:cNvSpPr/>
          <p:nvPr/>
        </p:nvSpPr>
        <p:spPr>
          <a:xfrm>
            <a:off x="4373724" y="2852936"/>
            <a:ext cx="288032" cy="144016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265712" y="1700808"/>
            <a:ext cx="504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 smtClean="0">
                <a:solidFill>
                  <a:schemeClr val="bg1"/>
                </a:solidFill>
              </a:rPr>
              <a:t>+</a:t>
            </a:r>
            <a:endParaRPr lang="fr-FR" sz="4800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11560" y="4725144"/>
            <a:ext cx="7812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3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Listes des constellations contenue dans la photographie] = [</a:t>
            </a:r>
            <a:r>
              <a:rPr lang="fr-FR" sz="3200" dirty="0" err="1" smtClean="0">
                <a:solidFill>
                  <a:schemeClr val="bg1"/>
                </a:solidFill>
                <a:latin typeface="Harlow Solid Italic" pitchFamily="82" charset="0"/>
              </a:rPr>
              <a:t>ConstellationX</a:t>
            </a:r>
            <a:r>
              <a:rPr lang="fr-FR" sz="3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3200" dirty="0" err="1" smtClean="0">
                <a:solidFill>
                  <a:schemeClr val="bg1"/>
                </a:solidFill>
                <a:latin typeface="Harlow Solid Italic" pitchFamily="82" charset="0"/>
              </a:rPr>
              <a:t>ConstellationY</a:t>
            </a:r>
            <a:r>
              <a:rPr lang="fr-FR" sz="3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, </a:t>
            </a: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…</a:t>
            </a:r>
            <a:r>
              <a:rPr lang="fr-FR" sz="32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] ou [ ] </a:t>
            </a:r>
            <a:endParaRPr lang="fr-FR" sz="2400" dirty="0">
              <a:solidFill>
                <a:schemeClr val="accent6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788024" y="3356992"/>
            <a:ext cx="331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4. </a:t>
            </a:r>
            <a:r>
              <a:rPr lang="fr-FR" sz="20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Recherche_constellations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 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7544" y="1340768"/>
            <a:ext cx="352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4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Liste_etoile_caractérisées</a:t>
            </a:r>
            <a:r>
              <a:rPr lang="fr-FR" sz="4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Harlow Solid Italic" pitchFamily="82" charset="0"/>
              </a:rPr>
              <a:t>]</a:t>
            </a:r>
            <a:endParaRPr lang="fr-FR" sz="4000" dirty="0">
              <a:solidFill>
                <a:schemeClr val="accent2">
                  <a:lumMod val="40000"/>
                  <a:lumOff val="6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8" name="Espace réservé du contenu 8"/>
          <p:cNvSpPr>
            <a:spLocks noGrp="1"/>
          </p:cNvSpPr>
          <p:nvPr>
            <p:ph idx="1"/>
          </p:nvPr>
        </p:nvSpPr>
        <p:spPr>
          <a:xfrm>
            <a:off x="4644008" y="1412776"/>
            <a:ext cx="3564904" cy="43204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constellations]</a:t>
            </a:r>
            <a:endParaRPr lang="fr-FR" sz="40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30" name="Flèche vers le bas 29"/>
          <p:cNvSpPr/>
          <p:nvPr/>
        </p:nvSpPr>
        <p:spPr>
          <a:xfrm>
            <a:off x="4373724" y="2852936"/>
            <a:ext cx="288032" cy="1440160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16832"/>
            <a:ext cx="2968732" cy="2592288"/>
          </a:xfrm>
          <a:prstGeom prst="rect">
            <a:avLst/>
          </a:prstGeom>
          <a:noFill/>
        </p:spPr>
      </p:pic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179512" y="4653136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 contenue dans la photographie]</a:t>
            </a:r>
            <a:endParaRPr lang="fr-FR" sz="24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pic>
        <p:nvPicPr>
          <p:cNvPr id="10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16832"/>
            <a:ext cx="2968732" cy="2592288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179512" y="4653136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 contenue dans la photographie]</a:t>
            </a:r>
            <a:endParaRPr lang="fr-FR" sz="24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851920" y="314096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5.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Tracer()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pic>
        <p:nvPicPr>
          <p:cNvPr id="10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16832"/>
            <a:ext cx="2968732" cy="2592288"/>
          </a:xfrm>
          <a:prstGeom prst="rect">
            <a:avLst/>
          </a:prstGeom>
          <a:noFill/>
        </p:spPr>
      </p:pic>
      <p:cxnSp>
        <p:nvCxnSpPr>
          <p:cNvPr id="12" name="Connecteur droit avec flèche 11"/>
          <p:cNvCxnSpPr/>
          <p:nvPr/>
        </p:nvCxnSpPr>
        <p:spPr>
          <a:xfrm>
            <a:off x="3779912" y="3068960"/>
            <a:ext cx="1656184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11"/>
          <p:cNvCxnSpPr>
            <a:stCxn id="16" idx="3"/>
            <a:endCxn id="22" idx="2"/>
          </p:cNvCxnSpPr>
          <p:nvPr/>
        </p:nvCxnSpPr>
        <p:spPr>
          <a:xfrm flipV="1">
            <a:off x="3563888" y="3541078"/>
            <a:ext cx="1044116" cy="1712223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179512" y="4653136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[Listes des constellations contenue dans la photographie]</a:t>
            </a:r>
            <a:endParaRPr lang="fr-FR" sz="24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pic>
        <p:nvPicPr>
          <p:cNvPr id="18" name="Image 17" descr="photo1 avec constellations tracé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1916832"/>
            <a:ext cx="2968821" cy="25922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851920" y="314096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5. </a:t>
            </a:r>
            <a:r>
              <a:rPr lang="fr-FR" sz="20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Tracer()</a:t>
            </a:r>
            <a:endParaRPr lang="fr-FR" sz="20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pic>
        <p:nvPicPr>
          <p:cNvPr id="10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916832"/>
            <a:ext cx="2968732" cy="2592288"/>
          </a:xfrm>
          <a:prstGeom prst="rect">
            <a:avLst/>
          </a:prstGeom>
          <a:noFill/>
        </p:spPr>
      </p:pic>
      <p:cxnSp>
        <p:nvCxnSpPr>
          <p:cNvPr id="12" name="Connecteur droit avec flèche 11"/>
          <p:cNvCxnSpPr/>
          <p:nvPr/>
        </p:nvCxnSpPr>
        <p:spPr>
          <a:xfrm>
            <a:off x="3779912" y="3068960"/>
            <a:ext cx="1656184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11"/>
          <p:cNvCxnSpPr>
            <a:stCxn id="16" idx="3"/>
            <a:endCxn id="22" idx="2"/>
          </p:cNvCxnSpPr>
          <p:nvPr/>
        </p:nvCxnSpPr>
        <p:spPr>
          <a:xfrm flipV="1">
            <a:off x="3563888" y="3541078"/>
            <a:ext cx="1044116" cy="1712223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88235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Fonctionnement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4865" t="18649" r="24275" b="18624"/>
          <a:stretch>
            <a:fillRect/>
          </a:stretch>
        </p:blipFill>
        <p:spPr bwMode="auto">
          <a:xfrm>
            <a:off x="611560" y="1556792"/>
            <a:ext cx="324036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Exemples : photo1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cteur en angle 11"/>
          <p:cNvCxnSpPr>
            <a:stCxn id="1026" idx="2"/>
            <a:endCxn id="3074" idx="0"/>
          </p:cNvCxnSpPr>
          <p:nvPr/>
        </p:nvCxnSpPr>
        <p:spPr>
          <a:xfrm rot="16200000" flipH="1">
            <a:off x="1986387" y="4466440"/>
            <a:ext cx="936104" cy="44539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4865" t="18649" r="24275" b="18624"/>
          <a:stretch>
            <a:fillRect/>
          </a:stretch>
        </p:blipFill>
        <p:spPr bwMode="auto">
          <a:xfrm>
            <a:off x="611560" y="1556792"/>
            <a:ext cx="324036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64448" t="14098" b="73818"/>
          <a:stretch>
            <a:fillRect/>
          </a:stretch>
        </p:blipFill>
        <p:spPr bwMode="auto">
          <a:xfrm>
            <a:off x="611560" y="5157192"/>
            <a:ext cx="413115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6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Exemples : photo1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4932040" y="2132856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Laïka</a:t>
            </a:r>
            <a:endParaRPr lang="fr-FR" sz="32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cxnSp>
        <p:nvCxnSpPr>
          <p:cNvPr id="13" name="Connecteur en angle 11"/>
          <p:cNvCxnSpPr/>
          <p:nvPr/>
        </p:nvCxnSpPr>
        <p:spPr>
          <a:xfrm>
            <a:off x="3851920" y="2852936"/>
            <a:ext cx="3240360" cy="612068"/>
          </a:xfrm>
          <a:prstGeom prst="bentConnector2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1"/>
          <p:cNvCxnSpPr>
            <a:stCxn id="1026" idx="2"/>
            <a:endCxn id="3074" idx="0"/>
          </p:cNvCxnSpPr>
          <p:nvPr/>
        </p:nvCxnSpPr>
        <p:spPr>
          <a:xfrm rot="16200000" flipH="1">
            <a:off x="1986387" y="4466440"/>
            <a:ext cx="936104" cy="44539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4865" t="18649" r="24275" b="18624"/>
          <a:stretch>
            <a:fillRect/>
          </a:stretch>
        </p:blipFill>
        <p:spPr bwMode="auto">
          <a:xfrm>
            <a:off x="611560" y="1556792"/>
            <a:ext cx="3240360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64448" t="14098" b="73818"/>
          <a:stretch>
            <a:fillRect/>
          </a:stretch>
        </p:blipFill>
        <p:spPr bwMode="auto">
          <a:xfrm>
            <a:off x="611560" y="5157192"/>
            <a:ext cx="413115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à coins arrondis 9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Exemples : photo1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 l="27033" t="20175" r="26767" b="18401"/>
          <a:stretch>
            <a:fillRect/>
          </a:stretch>
        </p:blipFill>
        <p:spPr bwMode="auto">
          <a:xfrm>
            <a:off x="5364088" y="3429000"/>
            <a:ext cx="333083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5e8307b405dc8bcf558b457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6642"/>
          <a:stretch>
            <a:fillRect/>
          </a:stretch>
        </p:blipFill>
        <p:spPr>
          <a:xfrm>
            <a:off x="323528" y="3212976"/>
            <a:ext cx="3384376" cy="2160240"/>
          </a:xfrm>
        </p:spPr>
      </p:pic>
      <p:sp>
        <p:nvSpPr>
          <p:cNvPr id="7" name="ZoneTexte 6"/>
          <p:cNvSpPr txBox="1"/>
          <p:nvPr/>
        </p:nvSpPr>
        <p:spPr>
          <a:xfrm>
            <a:off x="539552" y="2348880"/>
            <a:ext cx="2952328" cy="7078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Harlow Solid Italic" pitchFamily="82" charset="0"/>
              </a:rPr>
              <a:t>P</a:t>
            </a:r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renez en photo le ciel étoilé présent sous vos yeux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Flèche droite 9"/>
          <p:cNvSpPr/>
          <p:nvPr/>
        </p:nvSpPr>
        <p:spPr>
          <a:xfrm>
            <a:off x="3923928" y="4014065"/>
            <a:ext cx="1368152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3851920" y="3356992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2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12" name="Image 11" descr="pe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3140968"/>
            <a:ext cx="3096343" cy="2322258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364088" y="2348880"/>
            <a:ext cx="3456384" cy="70788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Et </a:t>
            </a:r>
            <a:r>
              <a:rPr lang="fr-FR" sz="20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 se charge d’y tracer les constellations présentent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47464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Que fait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 ?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Exemples : photo2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1863" t="27875" r="21294" b="27852"/>
          <a:stretch>
            <a:fillRect/>
          </a:stretch>
        </p:blipFill>
        <p:spPr bwMode="auto">
          <a:xfrm>
            <a:off x="323528" y="1124744"/>
            <a:ext cx="3816423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6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Exemples : photo2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cxnSp>
        <p:nvCxnSpPr>
          <p:cNvPr id="20" name="Connecteur en angle 11"/>
          <p:cNvCxnSpPr>
            <a:stCxn id="2050" idx="2"/>
            <a:endCxn id="2051" idx="0"/>
          </p:cNvCxnSpPr>
          <p:nvPr/>
        </p:nvCxnSpPr>
        <p:spPr>
          <a:xfrm rot="16200000" flipH="1">
            <a:off x="1835696" y="4041068"/>
            <a:ext cx="1512168" cy="72008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à coins arrondis 16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1863" t="27875" r="21294" b="27852"/>
          <a:stretch>
            <a:fillRect/>
          </a:stretch>
        </p:blipFill>
        <p:spPr bwMode="auto">
          <a:xfrm>
            <a:off x="323528" y="1124744"/>
            <a:ext cx="3816423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64368" t="17241" b="75862"/>
          <a:stretch>
            <a:fillRect/>
          </a:stretch>
        </p:blipFill>
        <p:spPr bwMode="auto">
          <a:xfrm>
            <a:off x="467544" y="5157192"/>
            <a:ext cx="49685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6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267744" y="378904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Laïka</a:t>
            </a:r>
            <a:endParaRPr lang="fr-FR" sz="32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8229600" cy="114300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Exemples : photo2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cxnSp>
        <p:nvCxnSpPr>
          <p:cNvPr id="20" name="Connecteur en angle 11"/>
          <p:cNvCxnSpPr>
            <a:stCxn id="2050" idx="2"/>
            <a:endCxn id="2051" idx="0"/>
          </p:cNvCxnSpPr>
          <p:nvPr/>
        </p:nvCxnSpPr>
        <p:spPr>
          <a:xfrm rot="16200000" flipH="1">
            <a:off x="1835696" y="4041068"/>
            <a:ext cx="1512168" cy="72008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à coins arrondis 16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1863" t="27875" r="21294" b="27852"/>
          <a:stretch>
            <a:fillRect/>
          </a:stretch>
        </p:blipFill>
        <p:spPr bwMode="auto">
          <a:xfrm>
            <a:off x="323528" y="1124744"/>
            <a:ext cx="3816423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64368" t="17241" b="75862"/>
          <a:stretch>
            <a:fillRect/>
          </a:stretch>
        </p:blipFill>
        <p:spPr bwMode="auto">
          <a:xfrm>
            <a:off x="467544" y="5157192"/>
            <a:ext cx="496855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6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23100" t="29925" r="23876" b="27551"/>
          <a:stretch>
            <a:fillRect/>
          </a:stretch>
        </p:blipFill>
        <p:spPr bwMode="auto">
          <a:xfrm>
            <a:off x="5220072" y="1772816"/>
            <a:ext cx="309634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Connecteur en angle 11"/>
          <p:cNvCxnSpPr>
            <a:stCxn id="2050" idx="3"/>
            <a:endCxn id="1026" idx="1"/>
          </p:cNvCxnSpPr>
          <p:nvPr/>
        </p:nvCxnSpPr>
        <p:spPr>
          <a:xfrm>
            <a:off x="4139951" y="2384884"/>
            <a:ext cx="1080121" cy="57606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267744" y="378904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Laïka</a:t>
            </a:r>
            <a:endParaRPr lang="fr-FR" sz="32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0764" r="37208" b="21958"/>
          <a:stretch>
            <a:fillRect/>
          </a:stretch>
        </p:blipFill>
        <p:spPr bwMode="auto">
          <a:xfrm>
            <a:off x="3779912" y="1052736"/>
            <a:ext cx="504056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0764" r="37208" b="21958"/>
          <a:stretch>
            <a:fillRect/>
          </a:stretch>
        </p:blipFill>
        <p:spPr bwMode="auto">
          <a:xfrm>
            <a:off x="3779912" y="1052736"/>
            <a:ext cx="504056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124744"/>
            <a:ext cx="1586773" cy="1385565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1043608" y="1484784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043608" y="1268760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1"/>
          <p:cNvCxnSpPr>
            <a:endCxn id="7" idx="3"/>
          </p:cNvCxnSpPr>
          <p:nvPr/>
        </p:nvCxnSpPr>
        <p:spPr>
          <a:xfrm rot="10800000">
            <a:off x="2558374" y="1817528"/>
            <a:ext cx="1797603" cy="132344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à coins arrondis 64"/>
          <p:cNvSpPr/>
          <p:nvPr/>
        </p:nvSpPr>
        <p:spPr>
          <a:xfrm>
            <a:off x="4355976" y="285293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0764" r="37208" b="21958"/>
          <a:stretch>
            <a:fillRect/>
          </a:stretch>
        </p:blipFill>
        <p:spPr bwMode="auto">
          <a:xfrm>
            <a:off x="3779912" y="1052736"/>
            <a:ext cx="504056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124744"/>
            <a:ext cx="1586773" cy="1385565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1043608" y="1484784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043608" y="1268760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1"/>
          <p:cNvCxnSpPr>
            <a:endCxn id="7" idx="3"/>
          </p:cNvCxnSpPr>
          <p:nvPr/>
        </p:nvCxnSpPr>
        <p:spPr>
          <a:xfrm rot="10800000">
            <a:off x="2558374" y="1817528"/>
            <a:ext cx="1797603" cy="132344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4716016" y="321297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4355976" y="285293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0764" r="37208" b="21958"/>
          <a:stretch>
            <a:fillRect/>
          </a:stretch>
        </p:blipFill>
        <p:spPr bwMode="auto">
          <a:xfrm>
            <a:off x="3779912" y="1052736"/>
            <a:ext cx="504056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124744"/>
            <a:ext cx="1586773" cy="1385565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1043608" y="1484784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043608" y="1268760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1"/>
          <p:cNvCxnSpPr>
            <a:endCxn id="7" idx="3"/>
          </p:cNvCxnSpPr>
          <p:nvPr/>
        </p:nvCxnSpPr>
        <p:spPr>
          <a:xfrm rot="10800000">
            <a:off x="2558374" y="1817528"/>
            <a:ext cx="1797603" cy="132344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4716016" y="321297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5220072" y="4509120"/>
            <a:ext cx="3600400" cy="72008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4355976" y="285293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0764" r="37208" b="21958"/>
          <a:stretch>
            <a:fillRect/>
          </a:stretch>
        </p:blipFill>
        <p:spPr bwMode="auto">
          <a:xfrm>
            <a:off x="3779912" y="1052736"/>
            <a:ext cx="504056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124744"/>
            <a:ext cx="1586773" cy="1385565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1043608" y="1484784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043608" y="1268760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1"/>
          <p:cNvCxnSpPr>
            <a:endCxn id="7" idx="3"/>
          </p:cNvCxnSpPr>
          <p:nvPr/>
        </p:nvCxnSpPr>
        <p:spPr>
          <a:xfrm rot="10800000">
            <a:off x="2558374" y="1817528"/>
            <a:ext cx="1797603" cy="132344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 l="25697" t="2830" r="67830" b="91228"/>
          <a:stretch>
            <a:fillRect/>
          </a:stretch>
        </p:blipFill>
        <p:spPr bwMode="auto">
          <a:xfrm>
            <a:off x="827584" y="2708920"/>
            <a:ext cx="1886610" cy="1512168"/>
          </a:xfrm>
          <a:prstGeom prst="rect">
            <a:avLst/>
          </a:prstGeom>
          <a:noFill/>
        </p:spPr>
      </p:pic>
      <p:cxnSp>
        <p:nvCxnSpPr>
          <p:cNvPr id="23" name="Connecteur droit avec flèche 22"/>
          <p:cNvCxnSpPr/>
          <p:nvPr/>
        </p:nvCxnSpPr>
        <p:spPr>
          <a:xfrm>
            <a:off x="899592" y="3212976"/>
            <a:ext cx="648072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1547664" y="3212976"/>
            <a:ext cx="36004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547664" y="3212976"/>
            <a:ext cx="432048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1547664" y="3212976"/>
            <a:ext cx="72008" cy="50405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547664" y="3212976"/>
            <a:ext cx="504056" cy="2160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1547664" y="3212976"/>
            <a:ext cx="288032" cy="57606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11"/>
          <p:cNvCxnSpPr>
            <a:stCxn id="66" idx="1"/>
            <a:endCxn id="22" idx="3"/>
          </p:cNvCxnSpPr>
          <p:nvPr/>
        </p:nvCxnSpPr>
        <p:spPr>
          <a:xfrm rot="10800000">
            <a:off x="2714194" y="3465004"/>
            <a:ext cx="2505878" cy="2196244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4716016" y="321297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5220072" y="4509120"/>
            <a:ext cx="3600400" cy="72008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4355976" y="285293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5220072" y="5373216"/>
            <a:ext cx="3096344" cy="57606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0764" r="37208" b="21958"/>
          <a:stretch>
            <a:fillRect/>
          </a:stretch>
        </p:blipFill>
        <p:spPr bwMode="auto">
          <a:xfrm>
            <a:off x="3779912" y="1052736"/>
            <a:ext cx="504056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124744"/>
            <a:ext cx="1586773" cy="1385565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1043608" y="1484784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043608" y="1268760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1"/>
          <p:cNvCxnSpPr>
            <a:endCxn id="7" idx="3"/>
          </p:cNvCxnSpPr>
          <p:nvPr/>
        </p:nvCxnSpPr>
        <p:spPr>
          <a:xfrm rot="10800000">
            <a:off x="2558374" y="1817528"/>
            <a:ext cx="1797603" cy="132344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 l="25697" t="2830" r="67830" b="91228"/>
          <a:stretch>
            <a:fillRect/>
          </a:stretch>
        </p:blipFill>
        <p:spPr bwMode="auto">
          <a:xfrm>
            <a:off x="827584" y="2708920"/>
            <a:ext cx="1886610" cy="1512168"/>
          </a:xfrm>
          <a:prstGeom prst="rect">
            <a:avLst/>
          </a:prstGeom>
          <a:noFill/>
        </p:spPr>
      </p:pic>
      <p:cxnSp>
        <p:nvCxnSpPr>
          <p:cNvPr id="23" name="Connecteur droit avec flèche 22"/>
          <p:cNvCxnSpPr/>
          <p:nvPr/>
        </p:nvCxnSpPr>
        <p:spPr>
          <a:xfrm>
            <a:off x="899592" y="3212976"/>
            <a:ext cx="648072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1547664" y="3212976"/>
            <a:ext cx="36004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547664" y="3212976"/>
            <a:ext cx="432048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1547664" y="3212976"/>
            <a:ext cx="72008" cy="50405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547664" y="3212976"/>
            <a:ext cx="504056" cy="2160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1547664" y="3212976"/>
            <a:ext cx="288032" cy="57606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11"/>
          <p:cNvCxnSpPr>
            <a:stCxn id="66" idx="1"/>
            <a:endCxn id="22" idx="3"/>
          </p:cNvCxnSpPr>
          <p:nvPr/>
        </p:nvCxnSpPr>
        <p:spPr>
          <a:xfrm rot="10800000">
            <a:off x="2714194" y="3465004"/>
            <a:ext cx="2505878" cy="2196244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95536" y="486916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rgbClr val="00B050"/>
                </a:solidFill>
                <a:latin typeface="Harlow Solid Italic" pitchFamily="82" charset="0"/>
              </a:rPr>
              <a:t>Etoile = [pixels blancs]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40" name="Connecteur en angle 11"/>
          <p:cNvCxnSpPr>
            <a:stCxn id="22" idx="2"/>
            <a:endCxn id="37" idx="0"/>
          </p:cNvCxnSpPr>
          <p:nvPr/>
        </p:nvCxnSpPr>
        <p:spPr>
          <a:xfrm rot="16200000" flipH="1">
            <a:off x="1533262" y="4458714"/>
            <a:ext cx="648072" cy="17281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4716016" y="321297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5220072" y="4509120"/>
            <a:ext cx="3600400" cy="72008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4355976" y="285293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5220072" y="5373216"/>
            <a:ext cx="3096344" cy="57606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0764" r="37208" b="21958"/>
          <a:stretch>
            <a:fillRect/>
          </a:stretch>
        </p:blipFill>
        <p:spPr bwMode="auto">
          <a:xfrm>
            <a:off x="3779912" y="1052736"/>
            <a:ext cx="504056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124744"/>
            <a:ext cx="1586773" cy="1385565"/>
          </a:xfrm>
          <a:prstGeom prst="rect">
            <a:avLst/>
          </a:prstGeom>
          <a:noFill/>
        </p:spPr>
      </p:pic>
      <p:cxnSp>
        <p:nvCxnSpPr>
          <p:cNvPr id="8" name="Connecteur droit avec flèche 7"/>
          <p:cNvCxnSpPr/>
          <p:nvPr/>
        </p:nvCxnSpPr>
        <p:spPr>
          <a:xfrm>
            <a:off x="1043608" y="1484784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>
            <a:off x="1043608" y="1268760"/>
            <a:ext cx="144016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1"/>
          <p:cNvCxnSpPr>
            <a:endCxn id="7" idx="3"/>
          </p:cNvCxnSpPr>
          <p:nvPr/>
        </p:nvCxnSpPr>
        <p:spPr>
          <a:xfrm rot="10800000">
            <a:off x="2558374" y="1817528"/>
            <a:ext cx="1797603" cy="132344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3" cstate="print"/>
          <a:srcRect l="25697" t="2830" r="67830" b="91228"/>
          <a:stretch>
            <a:fillRect/>
          </a:stretch>
        </p:blipFill>
        <p:spPr bwMode="auto">
          <a:xfrm>
            <a:off x="827584" y="2708920"/>
            <a:ext cx="1886610" cy="1512168"/>
          </a:xfrm>
          <a:prstGeom prst="rect">
            <a:avLst/>
          </a:prstGeom>
          <a:noFill/>
        </p:spPr>
      </p:pic>
      <p:cxnSp>
        <p:nvCxnSpPr>
          <p:cNvPr id="23" name="Connecteur droit avec flèche 22"/>
          <p:cNvCxnSpPr/>
          <p:nvPr/>
        </p:nvCxnSpPr>
        <p:spPr>
          <a:xfrm>
            <a:off x="899592" y="3212976"/>
            <a:ext cx="648072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1547664" y="3212976"/>
            <a:ext cx="360040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547664" y="3212976"/>
            <a:ext cx="432048" cy="432048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1547664" y="3212976"/>
            <a:ext cx="72008" cy="50405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547664" y="3212976"/>
            <a:ext cx="504056" cy="21602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1547664" y="3212976"/>
            <a:ext cx="288032" cy="576064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ngle 11"/>
          <p:cNvCxnSpPr>
            <a:stCxn id="66" idx="1"/>
            <a:endCxn id="22" idx="3"/>
          </p:cNvCxnSpPr>
          <p:nvPr/>
        </p:nvCxnSpPr>
        <p:spPr>
          <a:xfrm rot="10800000">
            <a:off x="2714194" y="3465004"/>
            <a:ext cx="2505878" cy="2196244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95536" y="4869160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>
                <a:solidFill>
                  <a:srgbClr val="00B050"/>
                </a:solidFill>
                <a:latin typeface="Harlow Solid Italic" pitchFamily="82" charset="0"/>
              </a:rPr>
              <a:t>Etoile = [pixels blancs]</a:t>
            </a:r>
            <a:endParaRPr lang="fr-FR" dirty="0">
              <a:solidFill>
                <a:srgbClr val="00B050"/>
              </a:solidFill>
            </a:endParaRPr>
          </a:p>
        </p:txBody>
      </p:sp>
      <p:cxnSp>
        <p:nvCxnSpPr>
          <p:cNvPr id="40" name="Connecteur en angle 11"/>
          <p:cNvCxnSpPr>
            <a:stCxn id="22" idx="2"/>
            <a:endCxn id="37" idx="0"/>
          </p:cNvCxnSpPr>
          <p:nvPr/>
        </p:nvCxnSpPr>
        <p:spPr>
          <a:xfrm rot="16200000" flipH="1">
            <a:off x="1533262" y="4458714"/>
            <a:ext cx="648072" cy="17281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179512" y="6021288"/>
            <a:ext cx="363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 </a:t>
            </a:r>
            <a:r>
              <a:rPr lang="fr-FR" sz="2400" dirty="0" smtClean="0">
                <a:solidFill>
                  <a:schemeClr val="bg1"/>
                </a:solidFill>
                <a:latin typeface="Harlow Solid Italic" pitchFamily="82" charset="0"/>
              </a:rPr>
              <a:t>+=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[</a:t>
            </a:r>
            <a:r>
              <a:rPr lang="fr-FR" sz="2400" dirty="0" smtClean="0">
                <a:solidFill>
                  <a:srgbClr val="00B050"/>
                </a:solidFill>
                <a:latin typeface="Harlow Solid Italic" pitchFamily="82" charset="0"/>
              </a:rPr>
              <a:t>Etoile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]</a:t>
            </a:r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  <a:latin typeface="Harlow Solid Italic" pitchFamily="82" charset="0"/>
              </a:rPr>
              <a:t> </a:t>
            </a:r>
            <a:endParaRPr lang="fr-FR" sz="1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cxnSp>
        <p:nvCxnSpPr>
          <p:cNvPr id="60" name="Connecteur en angle 11"/>
          <p:cNvCxnSpPr/>
          <p:nvPr/>
        </p:nvCxnSpPr>
        <p:spPr>
          <a:xfrm rot="16200000" flipH="1">
            <a:off x="1598070" y="5538835"/>
            <a:ext cx="648072" cy="172819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4716016" y="321297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5220072" y="4509120"/>
            <a:ext cx="3600400" cy="72008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4355976" y="2852936"/>
            <a:ext cx="2304256" cy="360040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5220072" y="5373216"/>
            <a:ext cx="3096344" cy="57606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107504" y="0"/>
            <a:ext cx="9144000" cy="882352"/>
          </a:xfrm>
        </p:spPr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Limites du fonctionnement de </a:t>
            </a:r>
            <a:r>
              <a:rPr lang="fr-FR" sz="32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2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2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lque constellation.png"/>
          <p:cNvPicPr>
            <a:picLocks noChangeAspect="1"/>
          </p:cNvPicPr>
          <p:nvPr/>
        </p:nvPicPr>
        <p:blipFill>
          <a:blip r:embed="rId2" cstate="print"/>
          <a:srcRect l="33516" t="68107" r="56330" b="19004"/>
          <a:stretch>
            <a:fillRect/>
          </a:stretch>
        </p:blipFill>
        <p:spPr>
          <a:xfrm>
            <a:off x="1331640" y="2420888"/>
            <a:ext cx="1872208" cy="2376264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691680" y="3356992"/>
            <a:ext cx="1080120" cy="6480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755576" y="4653136"/>
            <a:ext cx="298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3 étoiles accolées</a:t>
            </a:r>
            <a:endParaRPr lang="fr-FR" sz="32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107504" y="0"/>
            <a:ext cx="9144000" cy="882352"/>
          </a:xfrm>
        </p:spPr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Limites du fonctionnement de </a:t>
            </a:r>
            <a:r>
              <a:rPr lang="fr-FR" sz="32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2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2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calque constellation.png"/>
          <p:cNvPicPr>
            <a:picLocks noChangeAspect="1"/>
          </p:cNvPicPr>
          <p:nvPr/>
        </p:nvPicPr>
        <p:blipFill>
          <a:blip r:embed="rId2" cstate="print"/>
          <a:srcRect l="33516" t="68107" r="56330" b="19004"/>
          <a:stretch>
            <a:fillRect/>
          </a:stretch>
        </p:blipFill>
        <p:spPr>
          <a:xfrm>
            <a:off x="1331640" y="2420888"/>
            <a:ext cx="1872208" cy="2376264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>
          <a:xfrm>
            <a:off x="1691680" y="3356992"/>
            <a:ext cx="1080120" cy="6480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3059832" y="3645024"/>
            <a:ext cx="2088232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55576" y="4653136"/>
            <a:ext cx="298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3 étoiles accolées</a:t>
            </a:r>
            <a:endParaRPr lang="fr-FR" sz="32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436096" y="3284984"/>
            <a:ext cx="2987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Une grosse étoile</a:t>
            </a:r>
            <a:endParaRPr lang="fr-FR" sz="32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107504" y="0"/>
            <a:ext cx="9144000" cy="882352"/>
          </a:xfrm>
        </p:spPr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Limites du fonctionnement de </a:t>
            </a:r>
            <a:r>
              <a:rPr lang="fr-FR" sz="32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Liste_etoile</a:t>
            </a:r>
            <a:r>
              <a:rPr lang="fr-FR" sz="32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2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Recherche_constellation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t="16981" r="37107" b="18868"/>
          <a:stretch>
            <a:fillRect/>
          </a:stretch>
        </p:blipFill>
        <p:spPr bwMode="auto">
          <a:xfrm>
            <a:off x="4283968" y="1484784"/>
            <a:ext cx="4492478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Recherche_constellation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t="16981" r="37107" b="18868"/>
          <a:stretch>
            <a:fillRect/>
          </a:stretch>
        </p:blipFill>
        <p:spPr bwMode="auto">
          <a:xfrm>
            <a:off x="4283968" y="1484784"/>
            <a:ext cx="4492478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6"/>
          <p:cNvSpPr/>
          <p:nvPr/>
        </p:nvSpPr>
        <p:spPr>
          <a:xfrm>
            <a:off x="4716016" y="3140968"/>
            <a:ext cx="1872208" cy="122413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95536" y="1484784"/>
            <a:ext cx="3672408" cy="206210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Formation des triplet d’étoiles proches et calcule de leur rapport</a:t>
            </a:r>
            <a:endParaRPr lang="fr-FR" sz="32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cxnSp>
        <p:nvCxnSpPr>
          <p:cNvPr id="11" name="Connecteur en angle 11"/>
          <p:cNvCxnSpPr>
            <a:stCxn id="7" idx="0"/>
            <a:endCxn id="9" idx="3"/>
          </p:cNvCxnSpPr>
          <p:nvPr/>
        </p:nvCxnSpPr>
        <p:spPr>
          <a:xfrm rot="16200000" flipV="1">
            <a:off x="4547466" y="2036314"/>
            <a:ext cx="625132" cy="1584176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Recherche_constellation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t="16981" r="37107" b="18868"/>
          <a:stretch>
            <a:fillRect/>
          </a:stretch>
        </p:blipFill>
        <p:spPr bwMode="auto">
          <a:xfrm>
            <a:off x="4283968" y="1484784"/>
            <a:ext cx="4492478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6"/>
          <p:cNvSpPr/>
          <p:nvPr/>
        </p:nvSpPr>
        <p:spPr>
          <a:xfrm>
            <a:off x="4716016" y="3140968"/>
            <a:ext cx="1872208" cy="122413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4572000" y="4509120"/>
            <a:ext cx="3960440" cy="93610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95536" y="1484784"/>
            <a:ext cx="3672408" cy="206210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Formation des triplet d’étoiles proches et calcule de leur rapport</a:t>
            </a:r>
            <a:endParaRPr lang="fr-FR" sz="32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536" y="4005064"/>
            <a:ext cx="3672408" cy="18158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Rapport triplet = Rapport constellation x</a:t>
            </a:r>
          </a:p>
          <a:p>
            <a:pPr algn="ctr"/>
            <a:endParaRPr lang="fr-FR" sz="28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pPr algn="ctr"/>
            <a:endParaRPr lang="fr-FR" sz="28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  <p:cxnSp>
        <p:nvCxnSpPr>
          <p:cNvPr id="11" name="Connecteur en angle 11"/>
          <p:cNvCxnSpPr>
            <a:stCxn id="7" idx="0"/>
            <a:endCxn id="9" idx="3"/>
          </p:cNvCxnSpPr>
          <p:nvPr/>
        </p:nvCxnSpPr>
        <p:spPr>
          <a:xfrm rot="16200000" flipV="1">
            <a:off x="4547466" y="2036314"/>
            <a:ext cx="625132" cy="1584176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1"/>
          <p:cNvCxnSpPr>
            <a:stCxn id="8" idx="2"/>
            <a:endCxn id="10" idx="2"/>
          </p:cNvCxnSpPr>
          <p:nvPr/>
        </p:nvCxnSpPr>
        <p:spPr>
          <a:xfrm rot="5400000">
            <a:off x="4204119" y="3472845"/>
            <a:ext cx="375722" cy="4320480"/>
          </a:xfrm>
          <a:prstGeom prst="bentConnector3">
            <a:avLst>
              <a:gd name="adj1" fmla="val 239069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Zoome sur : </a:t>
            </a:r>
            <a:r>
              <a:rPr lang="fr-FR" sz="3600" dirty="0" err="1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Recherche_constellation</a:t>
            </a:r>
            <a:r>
              <a:rPr lang="fr-FR" sz="3600" dirty="0" smtClean="0">
                <a:solidFill>
                  <a:schemeClr val="bg2">
                    <a:lumMod val="90000"/>
                  </a:schemeClr>
                </a:solidFill>
                <a:latin typeface="Harlow Solid Italic" pitchFamily="82" charset="0"/>
              </a:rPr>
              <a:t>()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 t="16981" r="37107" b="18868"/>
          <a:stretch>
            <a:fillRect/>
          </a:stretch>
        </p:blipFill>
        <p:spPr bwMode="auto">
          <a:xfrm>
            <a:off x="4283968" y="1484784"/>
            <a:ext cx="4492478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à coins arrondis 6"/>
          <p:cNvSpPr/>
          <p:nvPr/>
        </p:nvSpPr>
        <p:spPr>
          <a:xfrm>
            <a:off x="4716016" y="3140968"/>
            <a:ext cx="1872208" cy="1224136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4572000" y="4509120"/>
            <a:ext cx="3960440" cy="936104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95536" y="1484784"/>
            <a:ext cx="3672408" cy="206210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Formation des triplet d’étoiles proches et calcule de leur rapport</a:t>
            </a:r>
            <a:endParaRPr lang="fr-FR" sz="32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95536" y="4005064"/>
            <a:ext cx="3672408" cy="18158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Rapport triplet = Rapport constellation x</a:t>
            </a:r>
          </a:p>
          <a:p>
            <a:pPr algn="ctr"/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=&gt;</a:t>
            </a:r>
          </a:p>
          <a:p>
            <a:pPr algn="ctr"/>
            <a:r>
              <a:rPr lang="fr-FR" sz="2800" dirty="0" smtClean="0">
                <a:solidFill>
                  <a:schemeClr val="bg1"/>
                </a:solidFill>
                <a:latin typeface="Harlow Solid Italic" pitchFamily="82" charset="0"/>
              </a:rPr>
              <a:t>triplet = constellation x</a:t>
            </a:r>
            <a:endParaRPr lang="fr-FR" sz="28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cxnSp>
        <p:nvCxnSpPr>
          <p:cNvPr id="11" name="Connecteur en angle 11"/>
          <p:cNvCxnSpPr>
            <a:stCxn id="7" idx="0"/>
            <a:endCxn id="9" idx="3"/>
          </p:cNvCxnSpPr>
          <p:nvPr/>
        </p:nvCxnSpPr>
        <p:spPr>
          <a:xfrm rot="16200000" flipV="1">
            <a:off x="4547466" y="2036314"/>
            <a:ext cx="625132" cy="1584176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1"/>
          <p:cNvCxnSpPr>
            <a:stCxn id="8" idx="2"/>
            <a:endCxn id="10" idx="2"/>
          </p:cNvCxnSpPr>
          <p:nvPr/>
        </p:nvCxnSpPr>
        <p:spPr>
          <a:xfrm rot="5400000">
            <a:off x="4204119" y="3472845"/>
            <a:ext cx="375722" cy="4320480"/>
          </a:xfrm>
          <a:prstGeom prst="bentConnector3">
            <a:avLst>
              <a:gd name="adj1" fmla="val 23907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Bilan sur les limites du projets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Bilan sur les limites du projets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771800" y="1041023"/>
            <a:ext cx="619268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Les photographies doivent toutes avoir la même résolution</a:t>
            </a: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20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6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1236973" cy="10801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683568" y="5229200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Ciel Original*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14" name="Espace réservé du contenu 13" descr="CI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772816"/>
            <a:ext cx="3456384" cy="3456384"/>
          </a:xfrm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467544" y="0"/>
            <a:ext cx="8229600" cy="95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arlow Solid Italic" pitchFamily="82" charset="0"/>
                <a:ea typeface="+mj-ea"/>
                <a:cs typeface="+mj-cs"/>
              </a:rPr>
              <a:t>Domaine d’étude de Laïka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arlow Solid Italic" pitchFamily="82" charset="0"/>
              <a:ea typeface="+mj-ea"/>
              <a:cs typeface="+mj-cs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Bilan sur les limites du projets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771800" y="1041023"/>
            <a:ext cx="619268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Les photographies doivent toutes avoir la même résolution</a:t>
            </a: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 Les rapports doivent être assez différents les un des autres</a:t>
            </a: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20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6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1236973" cy="10801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Bilan sur les limites du projets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771800" y="1041023"/>
            <a:ext cx="619268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Les photographies doivent toutes avoir la même résolution</a:t>
            </a: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 Les rapports doivent être assez différents les un des autres</a:t>
            </a: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 Trois étoiles accolées sont simplifier en une seule</a:t>
            </a: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defRPr/>
            </a:pPr>
            <a:endParaRPr lang="fr-FR" sz="20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6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1236973" cy="1080120"/>
          </a:xfrm>
          <a:prstGeom prst="rect">
            <a:avLst/>
          </a:prstGeom>
          <a:noFill/>
        </p:spPr>
      </p:pic>
      <p:pic>
        <p:nvPicPr>
          <p:cNvPr id="7" name="Image 6" descr="calque constellation.png"/>
          <p:cNvPicPr>
            <a:picLocks noChangeAspect="1"/>
          </p:cNvPicPr>
          <p:nvPr/>
        </p:nvPicPr>
        <p:blipFill>
          <a:blip r:embed="rId3" cstate="print"/>
          <a:srcRect l="33516" t="68107" r="56330" b="19004"/>
          <a:stretch>
            <a:fillRect/>
          </a:stretch>
        </p:blipFill>
        <p:spPr>
          <a:xfrm>
            <a:off x="899592" y="2852936"/>
            <a:ext cx="907737" cy="115212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1115616" y="3284984"/>
            <a:ext cx="433570" cy="314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26976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Bilan sur les limites du projets</a:t>
            </a:r>
            <a:endParaRPr lang="fr-FR" sz="3600" dirty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</p:txBody>
      </p:sp>
      <p:sp>
        <p:nvSpPr>
          <p:cNvPr id="4" name="Rectangle à coins arrondis 3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à coins arrondis 4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2771800" y="1041023"/>
            <a:ext cx="6192688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Les photographies doivent toutes avoir la même résolution</a:t>
            </a: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 Les rapports doivent être assez différents les un des autres</a:t>
            </a: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1"/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 Trois étoiles accolées sont simplifier en une seule</a:t>
            </a: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endParaRPr lang="fr-FR" sz="3200" dirty="0" smtClean="0">
              <a:solidFill>
                <a:schemeClr val="bg2">
                  <a:lumMod val="90000"/>
                </a:schemeClr>
              </a:solidFill>
              <a:latin typeface="Harlow Solid Italic" pitchFamily="82" charset="0"/>
            </a:endParaRPr>
          </a:p>
          <a:p>
            <a:pPr lvl="0" algn="ctr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 </a:t>
            </a:r>
            <a:r>
              <a:rPr lang="fr-FR" sz="3200" dirty="0" err="1" smtClean="0">
                <a:solidFill>
                  <a:schemeClr val="bg1"/>
                </a:solidFill>
                <a:latin typeface="Harlow Solid Italic" pitchFamily="82" charset="0"/>
              </a:rPr>
              <a:t>Laika</a:t>
            </a:r>
            <a:r>
              <a:rPr lang="fr-FR" sz="3200" dirty="0" smtClean="0">
                <a:solidFill>
                  <a:schemeClr val="bg1"/>
                </a:solidFill>
                <a:latin typeface="Harlow Solid Italic" pitchFamily="82" charset="0"/>
              </a:rPr>
              <a:t> a encore du mal à tracer les constellations</a:t>
            </a:r>
          </a:p>
          <a:p>
            <a:pPr lvl="0" algn="ctr">
              <a:spcBef>
                <a:spcPct val="0"/>
              </a:spcBef>
              <a:defRPr/>
            </a:pPr>
            <a:endParaRPr lang="fr-FR" sz="2000" dirty="0" smtClean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6" name="Picture 2" descr="C:\Users\nura\Desktop\BCPST 2B\informatique\travaille 2B\phot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24744"/>
            <a:ext cx="1236973" cy="1080120"/>
          </a:xfrm>
          <a:prstGeom prst="rect">
            <a:avLst/>
          </a:prstGeom>
          <a:noFill/>
        </p:spPr>
      </p:pic>
      <p:pic>
        <p:nvPicPr>
          <p:cNvPr id="7" name="Image 6" descr="calque constellation.png"/>
          <p:cNvPicPr>
            <a:picLocks noChangeAspect="1"/>
          </p:cNvPicPr>
          <p:nvPr/>
        </p:nvPicPr>
        <p:blipFill>
          <a:blip r:embed="rId3" cstate="print"/>
          <a:srcRect l="33516" t="68107" r="56330" b="19004"/>
          <a:stretch>
            <a:fillRect/>
          </a:stretch>
        </p:blipFill>
        <p:spPr>
          <a:xfrm>
            <a:off x="899592" y="2852936"/>
            <a:ext cx="907737" cy="1152128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1115616" y="3284984"/>
            <a:ext cx="433570" cy="31421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 l="27033" t="20175" r="26767" b="18401"/>
          <a:stretch>
            <a:fillRect/>
          </a:stretch>
        </p:blipFill>
        <p:spPr bwMode="auto">
          <a:xfrm>
            <a:off x="611560" y="4869160"/>
            <a:ext cx="154355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64704"/>
          </a:xfrm>
        </p:spPr>
        <p:txBody>
          <a:bodyPr>
            <a:noAutofit/>
          </a:bodyPr>
          <a:lstStyle/>
          <a:p>
            <a:r>
              <a:rPr lang="fr-FR" sz="4000" dirty="0" smtClean="0">
                <a:solidFill>
                  <a:schemeClr val="bg1"/>
                </a:solidFill>
                <a:latin typeface="Harlow Solid Italic" pitchFamily="82" charset="0"/>
              </a:rPr>
              <a:t>Conclusion</a:t>
            </a:r>
            <a:endParaRPr lang="fr-FR" sz="4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83568" y="270892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Pourquoi </a:t>
            </a:r>
            <a:r>
              <a:rPr lang="fr-FR" sz="36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Laïka</a:t>
            </a:r>
            <a:r>
              <a:rPr lang="fr-FR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?</a:t>
            </a:r>
            <a:endParaRPr lang="fr-FR" sz="3600" dirty="0">
              <a:solidFill>
                <a:schemeClr val="accent4">
                  <a:lumMod val="60000"/>
                  <a:lumOff val="40000"/>
                </a:schemeClr>
              </a:solidFill>
              <a:latin typeface="Harlow Solid Italic" pitchFamily="82" charset="0"/>
            </a:endParaRPr>
          </a:p>
        </p:txBody>
      </p:sp>
      <p:pic>
        <p:nvPicPr>
          <p:cNvPr id="6146" name="Picture 2" descr="La Boîte à Archives. 1957 : la chienne Laïka, premier être vivant dans  l'espac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2060848"/>
            <a:ext cx="3600400" cy="3613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683568" y="3356992"/>
            <a:ext cx="3528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En hommage à cette </a:t>
            </a:r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chienne russe, </a:t>
            </a:r>
            <a:r>
              <a:rPr lang="fr-FR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arlow Solid Italic" pitchFamily="82" charset="0"/>
              </a:rPr>
              <a:t>premier être vivant envoyé dans l’espace</a:t>
            </a:r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, et malheureusement décéder une fois là </a:t>
            </a:r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haut, et cela </a:t>
            </a:r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dans d’atroces souffrances.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683568" y="5229200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Ciel Original*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14" name="Espace réservé du contenu 13" descr="CI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772816"/>
            <a:ext cx="3456384" cy="3456384"/>
          </a:xfrm>
        </p:spPr>
      </p:pic>
      <p:sp>
        <p:nvSpPr>
          <p:cNvPr id="17" name="ZoneTexte 16"/>
          <p:cNvSpPr txBox="1"/>
          <p:nvPr/>
        </p:nvSpPr>
        <p:spPr>
          <a:xfrm>
            <a:off x="683568" y="5877272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Harlow Solid Italic" pitchFamily="82" charset="0"/>
              </a:rPr>
              <a:t>*Fixé à une heure et journée précise (23h solstice d’hiver) car la position relative des étoiles change au cour du temps.</a:t>
            </a:r>
            <a:endParaRPr lang="fr-FR" sz="1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683568" y="5229200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Ciel Original*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822565" y="5301208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Harlow Solid Italic" pitchFamily="82" charset="0"/>
              </a:rPr>
              <a:t>Photographies mises à disposition</a:t>
            </a:r>
            <a:endParaRPr lang="fr-FR" sz="20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pic>
        <p:nvPicPr>
          <p:cNvPr id="14" name="Espace réservé du contenu 13" descr="CI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772816"/>
            <a:ext cx="3456384" cy="3456384"/>
          </a:xfrm>
        </p:spPr>
      </p:pic>
      <p:pic>
        <p:nvPicPr>
          <p:cNvPr id="1026" name="Picture 2" descr="C:\Users\nura\Desktop\BCPST 2B\informatique\travaille 2B 02\photo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8629" y="1772816"/>
            <a:ext cx="2304256" cy="2012068"/>
          </a:xfrm>
          <a:prstGeom prst="rect">
            <a:avLst/>
          </a:prstGeom>
          <a:noFill/>
        </p:spPr>
      </p:pic>
      <p:pic>
        <p:nvPicPr>
          <p:cNvPr id="1028" name="Picture 4" descr="C:\Users\nura\Desktop\BCPST 2B\informatique\travaille 2B 02\phot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3861048"/>
            <a:ext cx="2949402" cy="1296144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683568" y="5877272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Harlow Solid Italic" pitchFamily="82" charset="0"/>
              </a:rPr>
              <a:t>*Fixé à une heure et journée précise (23h solstice d’hiver) car la position relative des étoiles change au cour du temps.</a:t>
            </a:r>
            <a:endParaRPr lang="fr-FR" sz="14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54360"/>
          </a:xfrm>
        </p:spPr>
        <p:txBody>
          <a:bodyPr>
            <a:noAutofit/>
          </a:bodyPr>
          <a:lstStyle/>
          <a:p>
            <a:r>
              <a:rPr lang="fr-FR" sz="3600" dirty="0" smtClean="0">
                <a:solidFill>
                  <a:schemeClr val="bg1"/>
                </a:solidFill>
                <a:latin typeface="Harlow Solid Italic" pitchFamily="82" charset="0"/>
              </a:rPr>
              <a:t>Domaine d’étude de </a:t>
            </a:r>
            <a:r>
              <a:rPr lang="fr-FR" sz="3600" dirty="0" err="1" smtClean="0">
                <a:solidFill>
                  <a:schemeClr val="bg1"/>
                </a:solidFill>
                <a:latin typeface="Harlow Solid Italic" pitchFamily="82" charset="0"/>
              </a:rPr>
              <a:t>Laïka</a:t>
            </a:r>
            <a:endParaRPr lang="fr-FR" sz="3600" dirty="0">
              <a:solidFill>
                <a:schemeClr val="bg1"/>
              </a:solidFill>
              <a:latin typeface="Harlow Solid Italic" pitchFamily="82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79512" y="980728"/>
            <a:ext cx="8784976" cy="5688632"/>
          </a:xfrm>
          <a:prstGeom prst="roundRect">
            <a:avLst>
              <a:gd name="adj" fmla="val 4152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79512" y="116632"/>
            <a:ext cx="8784976" cy="72008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1287</Words>
  <Application>Microsoft Office PowerPoint</Application>
  <PresentationFormat>Affichage à l'écran (4:3)</PresentationFormat>
  <Paragraphs>249</Paragraphs>
  <Slides>73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73</vt:i4>
      </vt:variant>
    </vt:vector>
  </HeadingPairs>
  <TitlesOfParts>
    <vt:vector size="74" baseType="lpstr">
      <vt:lpstr>Thème Office</vt:lpstr>
      <vt:lpstr>Diapositive 1</vt:lpstr>
      <vt:lpstr>Que fait Laïka ?</vt:lpstr>
      <vt:lpstr>Que fait Laïka ?</vt:lpstr>
      <vt:lpstr>Diapositive 4</vt:lpstr>
      <vt:lpstr>Que fait Laïka ?</vt:lpstr>
      <vt:lpstr>Domaine d’étude de Laïka</vt:lpstr>
      <vt:lpstr>Diapositive 7</vt:lpstr>
      <vt:lpstr>Domaine d’étude de Laïka</vt:lpstr>
      <vt:lpstr>Domaine d’étude de Laïka</vt:lpstr>
      <vt:lpstr>Domaine d’étude de Laïka</vt:lpstr>
      <vt:lpstr>Domaine d’étude de Laïka</vt:lpstr>
      <vt:lpstr>Domaine d’étude de Laïka</vt:lpstr>
      <vt:lpstr>Domaine d’étude de Laïka</vt:lpstr>
      <vt:lpstr>Domaine d’étude de Laïka</vt:lpstr>
      <vt:lpstr>Domaine d’étude de Laïka</vt:lpstr>
      <vt:lpstr>Domaine d’étude de Laïka</vt:lpstr>
      <vt:lpstr>Fonctionnement de Laïka</vt:lpstr>
      <vt:lpstr>Fonctionnement de Laïka</vt:lpstr>
      <vt:lpstr>Fonctionnement de Laïka</vt:lpstr>
      <vt:lpstr>Fonctionnement de Laïka</vt:lpstr>
      <vt:lpstr>Diapositive 21</vt:lpstr>
      <vt:lpstr>Fonctionnement de Laïka</vt:lpstr>
      <vt:lpstr>Diapositive 23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Diapositive 35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Fonctionnement de Laïka</vt:lpstr>
      <vt:lpstr>Exemples : photo1</vt:lpstr>
      <vt:lpstr>Exemples : photo1</vt:lpstr>
      <vt:lpstr>Exemples : photo1</vt:lpstr>
      <vt:lpstr>Exemples : photo2</vt:lpstr>
      <vt:lpstr>Exemples : photo2</vt:lpstr>
      <vt:lpstr>Exemples : photo2</vt:lpstr>
      <vt:lpstr>Zoome sur : Liste_etoile()</vt:lpstr>
      <vt:lpstr>Zoome sur : Liste_etoile()</vt:lpstr>
      <vt:lpstr>Zoome sur : Liste_etoile()</vt:lpstr>
      <vt:lpstr>Zoome sur : Liste_etoile()</vt:lpstr>
      <vt:lpstr>Zoome sur : Liste_etoile()</vt:lpstr>
      <vt:lpstr>Zoome sur : Liste_etoile()</vt:lpstr>
      <vt:lpstr>Zoome sur : Liste_etoile()</vt:lpstr>
      <vt:lpstr>Zoome sur : Liste_etoile()</vt:lpstr>
      <vt:lpstr>Limites du fonctionnement de Liste_etoile()</vt:lpstr>
      <vt:lpstr>Limites du fonctionnement de Liste_etoile()</vt:lpstr>
      <vt:lpstr>Limites du fonctionnement de Liste_etoile()</vt:lpstr>
      <vt:lpstr>Zoome sur : Recherche_constellation()</vt:lpstr>
      <vt:lpstr>Zoome sur : Recherche_constellation()</vt:lpstr>
      <vt:lpstr>Zoome sur : Recherche_constellation()</vt:lpstr>
      <vt:lpstr>Zoome sur : Recherche_constellation()</vt:lpstr>
      <vt:lpstr>Bilan sur les limites du projets</vt:lpstr>
      <vt:lpstr>Bilan sur les limites du projets</vt:lpstr>
      <vt:lpstr>Bilan sur les limites du projets</vt:lpstr>
      <vt:lpstr>Bilan sur les limites du projets</vt:lpstr>
      <vt:lpstr>Bilan sur les limites du projets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Laïka</dc:title>
  <dc:creator>nura</dc:creator>
  <cp:lastModifiedBy>nura</cp:lastModifiedBy>
  <cp:revision>176</cp:revision>
  <dcterms:created xsi:type="dcterms:W3CDTF">2021-03-15T10:24:49Z</dcterms:created>
  <dcterms:modified xsi:type="dcterms:W3CDTF">2021-06-01T18:18:53Z</dcterms:modified>
</cp:coreProperties>
</file>